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8" r:id="rId2"/>
  </p:sldMasterIdLst>
  <p:notesMasterIdLst>
    <p:notesMasterId r:id="rId13"/>
  </p:notesMasterIdLst>
  <p:handoutMasterIdLst>
    <p:handoutMasterId r:id="rId14"/>
  </p:handoutMasterIdLst>
  <p:sldIdLst>
    <p:sldId id="261" r:id="rId3"/>
    <p:sldId id="263" r:id="rId4"/>
    <p:sldId id="264" r:id="rId5"/>
    <p:sldId id="265" r:id="rId6"/>
    <p:sldId id="271" r:id="rId7"/>
    <p:sldId id="279" r:id="rId8"/>
    <p:sldId id="267" r:id="rId9"/>
    <p:sldId id="272" r:id="rId10"/>
    <p:sldId id="282" r:id="rId11"/>
    <p:sldId id="28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582B5"/>
    <a:srgbClr val="F26A25"/>
    <a:srgbClr val="003399"/>
    <a:srgbClr val="253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29" autoAdjust="0"/>
  </p:normalViewPr>
  <p:slideViewPr>
    <p:cSldViewPr>
      <p:cViewPr varScale="1">
        <p:scale>
          <a:sx n="65" d="100"/>
          <a:sy n="65" d="100"/>
        </p:scale>
        <p:origin x="1300"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6" d="100"/>
          <a:sy n="86" d="100"/>
        </p:scale>
        <p:origin x="378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8B7F168-620A-40BB-855B-61DEAE89E77A}" type="datetimeFigureOut">
              <a:rPr lang="en-US" smtClean="0"/>
              <a:t>5/2/2019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BACC6A-8114-4F1B-8EF0-CA6162B243A3}" type="slidenum">
              <a:rPr lang="en-US" smtClean="0"/>
              <a:t>‹#›</a:t>
            </a:fld>
            <a:endParaRPr lang="en-US"/>
          </a:p>
        </p:txBody>
      </p:sp>
    </p:spTree>
    <p:extLst>
      <p:ext uri="{BB962C8B-B14F-4D97-AF65-F5344CB8AC3E}">
        <p14:creationId xmlns:p14="http://schemas.microsoft.com/office/powerpoint/2010/main" val="18701759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9696E7-E00D-47D3-9CED-401B21FAC079}" type="datetimeFigureOut">
              <a:rPr lang="en-US" smtClean="0"/>
              <a:t>5/2/2019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BBDFB3-39AA-42F7-9F22-BB28505D15B7}" type="slidenum">
              <a:rPr lang="en-US" smtClean="0"/>
              <a:t>‹#›</a:t>
            </a:fld>
            <a:endParaRPr lang="en-US"/>
          </a:p>
        </p:txBody>
      </p:sp>
    </p:spTree>
    <p:extLst>
      <p:ext uri="{BB962C8B-B14F-4D97-AF65-F5344CB8AC3E}">
        <p14:creationId xmlns:p14="http://schemas.microsoft.com/office/powerpoint/2010/main" val="3700340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BBDFB3-39AA-42F7-9F22-BB28505D15B7}" type="slidenum">
              <a:rPr lang="en-US" smtClean="0"/>
              <a:t>1</a:t>
            </a:fld>
            <a:endParaRPr lang="en-US"/>
          </a:p>
        </p:txBody>
      </p:sp>
    </p:spTree>
    <p:extLst>
      <p:ext uri="{BB962C8B-B14F-4D97-AF65-F5344CB8AC3E}">
        <p14:creationId xmlns:p14="http://schemas.microsoft.com/office/powerpoint/2010/main" val="4060466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eaLnBrk="1" hangingPunct="1">
              <a:lnSpc>
                <a:spcPct val="114000"/>
              </a:lnSpc>
              <a:spcBef>
                <a:spcPct val="0"/>
              </a:spcBef>
              <a:spcAft>
                <a:spcPts val="600"/>
              </a:spcAft>
              <a:buClr>
                <a:srgbClr val="0070C0"/>
              </a:buClr>
              <a:buNone/>
              <a:defRPr/>
            </a:pPr>
            <a:endParaRPr lang="en-US" dirty="0"/>
          </a:p>
          <a:p>
            <a:pPr marL="0" marR="0" lvl="1" indent="0" algn="l" defTabSz="914400" rtl="0" eaLnBrk="1" fontAlgn="auto" latinLnBrk="0" hangingPunct="1">
              <a:lnSpc>
                <a:spcPct val="114000"/>
              </a:lnSpc>
              <a:spcBef>
                <a:spcPct val="0"/>
              </a:spcBef>
              <a:spcAft>
                <a:spcPts val="600"/>
              </a:spcAft>
              <a:buClr>
                <a:srgbClr val="0070C0"/>
              </a:buClr>
              <a:buSzTx/>
              <a:buFontTx/>
              <a:buNone/>
              <a:tabLst/>
              <a:defRPr/>
            </a:pPr>
            <a:r>
              <a:rPr lang="en-US" dirty="0"/>
              <a:t>How?  Ekahau</a:t>
            </a:r>
            <a:r>
              <a:rPr lang="en-US" baseline="0" dirty="0"/>
              <a:t> </a:t>
            </a:r>
            <a:r>
              <a:rPr lang="en-US" sz="1400" baseline="0" dirty="0"/>
              <a:t>o</a:t>
            </a:r>
            <a:r>
              <a:rPr lang="en-US" sz="1400" dirty="0"/>
              <a:t>ffers innovative products and patented technologies.</a:t>
            </a:r>
          </a:p>
          <a:p>
            <a:pPr marL="0" marR="0" lvl="1" indent="0" algn="l" defTabSz="914400" rtl="0" eaLnBrk="1" fontAlgn="auto" latinLnBrk="0" hangingPunct="1">
              <a:lnSpc>
                <a:spcPct val="114000"/>
              </a:lnSpc>
              <a:spcBef>
                <a:spcPct val="0"/>
              </a:spcBef>
              <a:spcAft>
                <a:spcPts val="600"/>
              </a:spcAft>
              <a:buClr>
                <a:srgbClr val="0070C0"/>
              </a:buClr>
              <a:buSzTx/>
              <a:buFontTx/>
              <a:buNone/>
              <a:tabLst/>
              <a:defRPr/>
            </a:pPr>
            <a:endParaRPr lang="en-US" sz="1400" dirty="0"/>
          </a:p>
          <a:p>
            <a:pPr marL="285750" marR="0" lvl="1" indent="-285750" algn="l" defTabSz="914400" rtl="0" eaLnBrk="1" fontAlgn="auto" latinLnBrk="0" hangingPunct="1">
              <a:lnSpc>
                <a:spcPct val="114000"/>
              </a:lnSpc>
              <a:spcBef>
                <a:spcPct val="0"/>
              </a:spcBef>
              <a:spcAft>
                <a:spcPts val="600"/>
              </a:spcAft>
              <a:buClr>
                <a:srgbClr val="0070C0"/>
              </a:buClr>
              <a:buSzTx/>
              <a:buFont typeface="Arial" panose="020B0604020202020204" pitchFamily="34" charset="0"/>
              <a:buChar char="•"/>
              <a:tabLst/>
              <a:defRPr/>
            </a:pPr>
            <a:r>
              <a:rPr lang="en-US" sz="1400" dirty="0"/>
              <a:t>Founded in 2000 in Helsinki,</a:t>
            </a:r>
            <a:r>
              <a:rPr lang="en-US" sz="1400" baseline="0" dirty="0"/>
              <a:t> Finland</a:t>
            </a:r>
            <a:endParaRPr lang="en-US" sz="1400" dirty="0"/>
          </a:p>
          <a:p>
            <a:pPr marL="285750" marR="0" lvl="1" indent="-285750" algn="l" defTabSz="914400" rtl="0" eaLnBrk="1" fontAlgn="auto" latinLnBrk="0" hangingPunct="1">
              <a:lnSpc>
                <a:spcPct val="114000"/>
              </a:lnSpc>
              <a:spcBef>
                <a:spcPct val="0"/>
              </a:spcBef>
              <a:spcAft>
                <a:spcPts val="600"/>
              </a:spcAft>
              <a:buClr>
                <a:srgbClr val="0070C0"/>
              </a:buClr>
              <a:buSzTx/>
              <a:buFont typeface="Arial" panose="020B0604020202020204" pitchFamily="34" charset="0"/>
              <a:buChar char="•"/>
              <a:tabLst/>
              <a:defRPr/>
            </a:pPr>
            <a:r>
              <a:rPr lang="en-US" sz="1400" dirty="0"/>
              <a:t>HQ</a:t>
            </a:r>
            <a:r>
              <a:rPr lang="en-US" sz="1400" baseline="0" dirty="0"/>
              <a:t> – Reston, VA</a:t>
            </a:r>
          </a:p>
          <a:p>
            <a:pPr marL="285750" marR="0" lvl="1" indent="-285750" algn="l" defTabSz="914400" rtl="0" eaLnBrk="1" fontAlgn="auto" latinLnBrk="0" hangingPunct="1">
              <a:lnSpc>
                <a:spcPct val="114000"/>
              </a:lnSpc>
              <a:spcBef>
                <a:spcPct val="0"/>
              </a:spcBef>
              <a:spcAft>
                <a:spcPts val="600"/>
              </a:spcAft>
              <a:buClr>
                <a:srgbClr val="0070C0"/>
              </a:buClr>
              <a:buSzTx/>
              <a:buFont typeface="Arial" panose="020B0604020202020204" pitchFamily="34" charset="0"/>
              <a:buChar char="•"/>
              <a:tabLst/>
              <a:defRPr/>
            </a:pPr>
            <a:r>
              <a:rPr lang="en-US" sz="1400" baseline="0" dirty="0" err="1"/>
              <a:t>Wifi</a:t>
            </a:r>
            <a:r>
              <a:rPr lang="en-US" sz="1400" baseline="0" dirty="0"/>
              <a:t>-based RTLS</a:t>
            </a:r>
          </a:p>
          <a:p>
            <a:pPr marL="285750" marR="0" lvl="1" indent="-285750" algn="l" defTabSz="914400" rtl="0" eaLnBrk="1" fontAlgn="auto" latinLnBrk="0" hangingPunct="1">
              <a:lnSpc>
                <a:spcPct val="114000"/>
              </a:lnSpc>
              <a:spcBef>
                <a:spcPct val="0"/>
              </a:spcBef>
              <a:spcAft>
                <a:spcPts val="600"/>
              </a:spcAft>
              <a:buClr>
                <a:srgbClr val="0070C0"/>
              </a:buClr>
              <a:buSzTx/>
              <a:buFont typeface="Arial" panose="020B0604020202020204" pitchFamily="34" charset="0"/>
              <a:buChar char="•"/>
              <a:tabLst/>
              <a:defRPr/>
            </a:pPr>
            <a:endParaRPr lang="en-US" sz="1400" dirty="0"/>
          </a:p>
          <a:p>
            <a:pPr marL="0" indent="0" eaLnBrk="1" hangingPunct="1">
              <a:lnSpc>
                <a:spcPct val="114000"/>
              </a:lnSpc>
              <a:spcBef>
                <a:spcPct val="0"/>
              </a:spcBef>
              <a:spcAft>
                <a:spcPts val="600"/>
              </a:spcAft>
              <a:buClr>
                <a:srgbClr val="0070C0"/>
              </a:buClr>
              <a:buNone/>
              <a:defRPr/>
            </a:pPr>
            <a:endParaRPr lang="en-US" dirty="0"/>
          </a:p>
          <a:p>
            <a:pPr marL="0" indent="0" eaLnBrk="1" hangingPunct="1">
              <a:lnSpc>
                <a:spcPct val="114000"/>
              </a:lnSpc>
              <a:spcBef>
                <a:spcPct val="0"/>
              </a:spcBef>
              <a:spcAft>
                <a:spcPts val="600"/>
              </a:spcAft>
              <a:buClr>
                <a:srgbClr val="0070C0"/>
              </a:buClr>
              <a:buNone/>
              <a:defRPr/>
            </a:pPr>
            <a:r>
              <a:rPr lang="en-US" dirty="0"/>
              <a:t>Some</a:t>
            </a:r>
            <a:r>
              <a:rPr lang="en-US" baseline="0" dirty="0"/>
              <a:t> of our hospital clients include</a:t>
            </a:r>
            <a:endParaRPr lang="en-US" dirty="0"/>
          </a:p>
          <a:p>
            <a:pPr marL="0" indent="0" eaLnBrk="1" hangingPunct="1">
              <a:lnSpc>
                <a:spcPct val="114000"/>
              </a:lnSpc>
              <a:spcBef>
                <a:spcPct val="0"/>
              </a:spcBef>
              <a:spcAft>
                <a:spcPts val="600"/>
              </a:spcAft>
              <a:buClr>
                <a:srgbClr val="0070C0"/>
              </a:buClr>
              <a:buNone/>
              <a:defRPr/>
            </a:pPr>
            <a:endParaRPr lang="en-US" dirty="0"/>
          </a:p>
          <a:p>
            <a:pPr marL="0" indent="0" eaLnBrk="1" hangingPunct="1">
              <a:lnSpc>
                <a:spcPct val="114000"/>
              </a:lnSpc>
              <a:spcBef>
                <a:spcPct val="0"/>
              </a:spcBef>
              <a:spcAft>
                <a:spcPts val="600"/>
              </a:spcAft>
              <a:buClr>
                <a:srgbClr val="0070C0"/>
              </a:buClr>
              <a:buNone/>
              <a:defRPr/>
            </a:pPr>
            <a:endParaRPr lang="en-US" dirty="0"/>
          </a:p>
          <a:p>
            <a:pPr marL="0" indent="0" eaLnBrk="1" hangingPunct="1">
              <a:lnSpc>
                <a:spcPct val="114000"/>
              </a:lnSpc>
              <a:spcBef>
                <a:spcPct val="0"/>
              </a:spcBef>
              <a:spcAft>
                <a:spcPts val="600"/>
              </a:spcAft>
              <a:buClr>
                <a:srgbClr val="0070C0"/>
              </a:buClr>
              <a:buNone/>
              <a:defRPr/>
            </a:pPr>
            <a:endParaRPr lang="en-US" dirty="0"/>
          </a:p>
          <a:p>
            <a:pPr marL="0" indent="0">
              <a:buClr>
                <a:schemeClr val="tx1">
                  <a:lumMod val="65000"/>
                  <a:lumOff val="35000"/>
                </a:schemeClr>
              </a:buClr>
              <a:buNone/>
            </a:pPr>
            <a:endParaRPr lang="en-US" sz="1800" b="0" dirty="0">
              <a:solidFill>
                <a:schemeClr val="bg1"/>
              </a:solidFill>
            </a:endParaRPr>
          </a:p>
          <a:p>
            <a:endParaRPr lang="en-US" b="0" dirty="0"/>
          </a:p>
        </p:txBody>
      </p:sp>
      <p:sp>
        <p:nvSpPr>
          <p:cNvPr id="4" name="Slide Number Placeholder 3"/>
          <p:cNvSpPr>
            <a:spLocks noGrp="1"/>
          </p:cNvSpPr>
          <p:nvPr>
            <p:ph type="sldNum" sz="quarter" idx="10"/>
          </p:nvPr>
        </p:nvSpPr>
        <p:spPr/>
        <p:txBody>
          <a:bodyPr/>
          <a:lstStyle/>
          <a:p>
            <a:fld id="{10DAD099-C381-4576-B3A9-4919DF418329}" type="slidenum">
              <a:rPr lang="fi-FI" smtClean="0"/>
              <a:pPr/>
              <a:t>2</a:t>
            </a:fld>
            <a:endParaRPr lang="fi-FI"/>
          </a:p>
        </p:txBody>
      </p:sp>
    </p:spTree>
    <p:extLst>
      <p:ext uri="{BB962C8B-B14F-4D97-AF65-F5344CB8AC3E}">
        <p14:creationId xmlns:p14="http://schemas.microsoft.com/office/powerpoint/2010/main" val="1023700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In</a:t>
            </a:r>
            <a:r>
              <a:rPr lang="en-US" sz="1200" baseline="0" dirty="0"/>
              <a:t> the most drastic sense, the topic of staff safety has to do with saving lives. Hospitals, while they’re meant to be places where people GET BETTER, can actually be very dangerous places, particularly for those who work there. There are dangerous chemicals, machinery, equipment, people and otherwise complicated situations in hospitals. Some are predictable, some are not.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According to one study, nine out of 10 emergency</a:t>
            </a:r>
            <a:r>
              <a:rPr lang="en-US" sz="1200" baseline="0" dirty="0"/>
              <a:t> department</a:t>
            </a:r>
            <a:r>
              <a:rPr lang="en-US" sz="1200" dirty="0"/>
              <a:t> managers said that patient violence is the number one threat faced by caregivers.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More than a decade ago, the rise in</a:t>
            </a:r>
            <a:r>
              <a:rPr lang="en-US" sz="1200" baseline="0" dirty="0"/>
              <a:t> the </a:t>
            </a:r>
            <a:r>
              <a:rPr lang="en-US" sz="1200" i="1" baseline="0" dirty="0"/>
              <a:t>mere </a:t>
            </a:r>
            <a:r>
              <a:rPr lang="en-US" sz="1200" i="1" dirty="0"/>
              <a:t>threat </a:t>
            </a:r>
            <a:r>
              <a:rPr lang="en-US" sz="1200" dirty="0"/>
              <a:t>of violence became</a:t>
            </a:r>
            <a:r>
              <a:rPr lang="en-US" sz="1200" baseline="0" dirty="0"/>
              <a:t> so great the </a:t>
            </a:r>
            <a:r>
              <a:rPr lang="en-US" sz="1200" dirty="0"/>
              <a:t>term “staff duress” was coined in order to characterize the phenomenon.(I’ll be using this term throughout the presentation.)</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Risk profiles directly impact funding opportunities</a:t>
            </a:r>
            <a:r>
              <a:rPr lang="en-US" sz="1200" baseline="0" dirty="0"/>
              <a:t> as well as a facility or organization’s overall reputation. To uphold the best </a:t>
            </a:r>
            <a:r>
              <a:rPr lang="en-US" sz="1200" dirty="0"/>
              <a:t>Caregiver</a:t>
            </a:r>
            <a:r>
              <a:rPr lang="en-US" sz="1200" baseline="0" dirty="0"/>
              <a:t> health image, you have to protect your staff and in some cases (such as in California) you’re required to take specific measures to ensure staff safety by law.</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aseline="0" dirty="0"/>
              <a:t>Caregiver satisfaction means more than just smiling faces and great bed side manners.  While a friendly and happy staff can increase patient satisfaction, there are potentially greater rewards. Examples…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baseline="0" dirty="0"/>
              <a:t>Safe workers are often healthier and happier workers. They’re able to make better decisions that affect the overall quality of care supplied to patients.</a:t>
            </a: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200" baseline="0" dirty="0"/>
              <a:t>Not having to worry as much about threats can improve the overall wellbeing of workers. Which in turn impacts retention rates. Yes, happy staff means they’ll stay longer and the organization doesn’t need to invest in hiring new workers nearly as often!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aseline="0" dirty="0"/>
              <a:t>Again, the direct result (that may be overlooked at times) but is CRUCIAL for senior staff to recognize: Safer, healthier, happier workers are in fact able to make better decisions that affect the overall quality of care supplied to patients. Patient satisfaction goes a long way to improving your reputation, funding, referrals, and repeat clientele.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So </a:t>
            </a:r>
            <a:r>
              <a:rPr lang="en-US" sz="1200" b="1" u="sng" baseline="0" dirty="0"/>
              <a:t>staff safety </a:t>
            </a:r>
            <a:r>
              <a:rPr lang="en-US" sz="1200" baseline="0" dirty="0"/>
              <a:t>plays a really big role in your overall operations.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endParaRPr lang="en-US" sz="1200" dirty="0"/>
          </a:p>
          <a:p>
            <a:endParaRPr lang="en-US" sz="1200" dirty="0">
              <a:solidFill>
                <a:schemeClr val="tx1">
                  <a:lumMod val="85000"/>
                  <a:lumOff val="15000"/>
                </a:schemeClr>
              </a:solidFill>
              <a:latin typeface="Arial" panose="020B0604020202020204" pitchFamily="34" charset="0"/>
              <a:cs typeface="Arial" panose="020B0604020202020204" pitchFamily="34" charset="0"/>
            </a:endParaRPr>
          </a:p>
          <a:p>
            <a:endParaRPr lang="en-US" sz="1600" dirty="0"/>
          </a:p>
          <a:p>
            <a:r>
              <a:rPr lang="en-US" sz="1600" dirty="0"/>
              <a:t>8 </a:t>
            </a:r>
            <a:r>
              <a:rPr lang="en-US" sz="1600" dirty="0" err="1"/>
              <a:t>Seidman</a:t>
            </a:r>
            <a:r>
              <a:rPr lang="en-US" sz="1600" dirty="0"/>
              <a:t>, William and Rick </a:t>
            </a:r>
            <a:r>
              <a:rPr lang="en-US" sz="1600" dirty="0" err="1"/>
              <a:t>Grbavac</a:t>
            </a:r>
            <a:r>
              <a:rPr lang="en-US" sz="1600" dirty="0"/>
              <a:t> (March 7, 2013). Creating a Culture of Patient Safety. Hospitals and Healthcare Networks. Available at: http://www.hhnmag.com/hhnmag/HHNDaily/HHNDailyDisplay.dhtml?id=3110007162</a:t>
            </a:r>
          </a:p>
          <a:p>
            <a:r>
              <a:rPr lang="en-US" sz="1600" dirty="0"/>
              <a:t>9 Collings, Russell and Tony York (October 2009). Hospital and Healthcare Security. Burlington: Butterworth-Heinemann.</a:t>
            </a:r>
          </a:p>
          <a:p>
            <a:endParaRPr lang="en-US" sz="160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F38D01E-FD5F-4D06-96EA-2162A28D73D1}" type="slidenum">
              <a:rPr lang="en-US" smtClean="0"/>
              <a:t>3</a:t>
            </a:fld>
            <a:endParaRPr lang="en-US" dirty="0"/>
          </a:p>
        </p:txBody>
      </p:sp>
    </p:spTree>
    <p:extLst>
      <p:ext uri="{BB962C8B-B14F-4D97-AF65-F5344CB8AC3E}">
        <p14:creationId xmlns:p14="http://schemas.microsoft.com/office/powerpoint/2010/main" val="3124813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We’re here to talk mostly on Location awareness but there are other aspects to consider to improve staff safety</a:t>
            </a:r>
            <a:r>
              <a:rPr lang="en-US" baseline="0" dirty="0"/>
              <a:t> that can’t be ignored too.</a:t>
            </a:r>
          </a:p>
          <a:p>
            <a:pPr marL="228600" indent="-228600">
              <a:buAutoNum type="arabicPeriod"/>
            </a:pPr>
            <a:endParaRPr lang="en-US" dirty="0"/>
          </a:p>
          <a:p>
            <a:pPr marL="228600" indent="-228600">
              <a:buAutoNum type="arabicPeriod"/>
            </a:pPr>
            <a:r>
              <a:rPr lang="en-US" dirty="0"/>
              <a:t>First and foremost, the design of a hospital must regard safety considerations- for staff and for patients. For example: radiation</a:t>
            </a:r>
            <a:r>
              <a:rPr lang="en-US" baseline="0" dirty="0"/>
              <a:t> equipment rooms aren’t generally placed near the NICU, and the emergency room isn’t usually located right next door to the visitors entrance. Smaller scale design also matters: waiting areas, triage, administration, drug storage- all of these areas should be strategically designed to minimize threats to staff and patients.</a:t>
            </a:r>
          </a:p>
          <a:p>
            <a:pPr marL="228600" indent="-228600">
              <a:buAutoNum type="arabicPeriod"/>
            </a:pPr>
            <a:r>
              <a:rPr lang="en-US" baseline="0" dirty="0"/>
              <a:t>Disaster preparedness: from evacuation plans, and process checks to data backups, there are plenty of small steps that can be taken to help in the instance of disaster- natural or otherwise.</a:t>
            </a:r>
          </a:p>
          <a:p>
            <a:pPr marL="228600" indent="-228600">
              <a:buAutoNum type="arabicPeriod"/>
            </a:pPr>
            <a:r>
              <a:rPr lang="en-US" baseline="0" dirty="0"/>
              <a:t>Paging systems are a huge help in </a:t>
            </a:r>
            <a:r>
              <a:rPr lang="en-US" baseline="0" dirty="0" err="1"/>
              <a:t>hospitas</a:t>
            </a:r>
            <a:r>
              <a:rPr lang="en-US" baseline="0" dirty="0"/>
              <a:t>. Localized and mass alert capabilities are vital to keeping staff informed of all work matters including those related to their safety.</a:t>
            </a:r>
          </a:p>
          <a:p>
            <a:pPr marL="228600" indent="-228600">
              <a:buAutoNum type="arabicPeriod"/>
            </a:pPr>
            <a:r>
              <a:rPr lang="en-US" baseline="0" dirty="0"/>
              <a:t>Video monitoring …this can be quite helpful in not only assessing dangers but deterring them.</a:t>
            </a:r>
          </a:p>
          <a:p>
            <a:pPr marL="228600" indent="-228600">
              <a:buAutoNum type="arabicPeriod"/>
            </a:pPr>
            <a:r>
              <a:rPr lang="en-US" baseline="0" dirty="0"/>
              <a:t>Security Guards- same thing. Great resource for onsite safety and security both as a reactive and preventive asset. </a:t>
            </a:r>
          </a:p>
          <a:p>
            <a:pPr marL="228600" indent="-228600">
              <a:buAutoNum type="arabicPeriod"/>
            </a:pPr>
            <a:r>
              <a:rPr lang="en-US" baseline="0" dirty="0"/>
              <a:t>And last, Real Time Location Systems. These can be used to enhance staff safety in many </a:t>
            </a:r>
            <a:r>
              <a:rPr lang="en-US" baseline="0" dirty="0" err="1"/>
              <a:t>many</a:t>
            </a:r>
            <a:r>
              <a:rPr lang="en-US" baseline="0" dirty="0"/>
              <a:t> ways. </a:t>
            </a:r>
          </a:p>
          <a:p>
            <a:pPr marL="685800" lvl="1" indent="-228600">
              <a:buAutoNum type="arabicPeriod"/>
            </a:pPr>
            <a:r>
              <a:rPr lang="en-US" baseline="0" dirty="0"/>
              <a:t>First, they can be used to set alarms. Alarms set off by proximity breaches AND by utilizing manual triggers. </a:t>
            </a:r>
          </a:p>
          <a:p>
            <a:pPr marL="685800" lvl="1" indent="-228600">
              <a:buAutoNum type="arabicPeriod"/>
            </a:pPr>
            <a:r>
              <a:rPr lang="en-US" baseline="0" dirty="0"/>
              <a:t>RTLS can monitor temperatures. Some chemicals or refrigeration units pose dangers when certain </a:t>
            </a:r>
            <a:r>
              <a:rPr lang="en-US" baseline="0" dirty="0" err="1"/>
              <a:t>humidities</a:t>
            </a:r>
            <a:r>
              <a:rPr lang="en-US" baseline="0" dirty="0"/>
              <a:t> or temperatures are not maintained and RTLS can be used to detect and inform authorities of potential dangers. </a:t>
            </a:r>
          </a:p>
          <a:p>
            <a:pPr marL="685800" lvl="1" indent="-228600">
              <a:buAutoNum type="arabicPeriod"/>
            </a:pPr>
            <a:r>
              <a:rPr lang="en-US" baseline="0" dirty="0"/>
              <a:t>Duress messaging- RTLS is a great solution for silent alarming. It can be used to set of 1:1 alerts, 1:many notices, and even two way messaging can be enabled with this technology. </a:t>
            </a:r>
            <a:endParaRPr lang="en-US" dirty="0"/>
          </a:p>
        </p:txBody>
      </p:sp>
      <p:sp>
        <p:nvSpPr>
          <p:cNvPr id="4" name="Slide Number Placeholder 3"/>
          <p:cNvSpPr>
            <a:spLocks noGrp="1"/>
          </p:cNvSpPr>
          <p:nvPr>
            <p:ph type="sldNum" sz="quarter" idx="10"/>
          </p:nvPr>
        </p:nvSpPr>
        <p:spPr/>
        <p:txBody>
          <a:bodyPr/>
          <a:lstStyle/>
          <a:p>
            <a:fld id="{AF38D01E-FD5F-4D06-96EA-2162A28D73D1}" type="slidenum">
              <a:rPr lang="en-US" smtClean="0"/>
              <a:t>4</a:t>
            </a:fld>
            <a:endParaRPr lang="en-US" dirty="0"/>
          </a:p>
        </p:txBody>
      </p:sp>
    </p:spTree>
    <p:extLst>
      <p:ext uri="{BB962C8B-B14F-4D97-AF65-F5344CB8AC3E}">
        <p14:creationId xmlns:p14="http://schemas.microsoft.com/office/powerpoint/2010/main" val="3646101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err="1"/>
              <a:t>Ekahau</a:t>
            </a:r>
            <a:r>
              <a:rPr lang="en-US" dirty="0"/>
              <a:t> B4 Tag provides accurate location for tracking people</a:t>
            </a:r>
            <a:r>
              <a:rPr lang="en-US" baseline="0" dirty="0"/>
              <a:t> within your enterprise using your existing </a:t>
            </a:r>
            <a:r>
              <a:rPr lang="en-US" baseline="0" dirty="0" err="1"/>
              <a:t>WiFi</a:t>
            </a:r>
            <a:r>
              <a:rPr lang="en-US" baseline="0" dirty="0"/>
              <a:t> network.  The B4 Tag enables easy 2-way communication amongst staff members.  The B4 recognize condition-aware business rules/workflow and provide appropriate context-aware display proactively enforcing workflow specific towards staff efficiency and increasing productivity.</a:t>
            </a:r>
          </a:p>
          <a:p>
            <a:pPr marL="171450" indent="-171450">
              <a:buFont typeface="Arial" panose="020B0604020202020204" pitchFamily="34" charset="0"/>
              <a:buChar char="•"/>
            </a:pPr>
            <a:r>
              <a:rPr lang="en-US" baseline="0" dirty="0"/>
              <a:t>LED Display</a:t>
            </a:r>
          </a:p>
          <a:p>
            <a:pPr marL="171450" indent="-171450">
              <a:buFont typeface="Arial" panose="020B0604020202020204" pitchFamily="34" charset="0"/>
              <a:buChar char="•"/>
            </a:pPr>
            <a:r>
              <a:rPr lang="en-US" baseline="0" dirty="0"/>
              <a:t>2 configurable buttons &amp; Menu access button</a:t>
            </a:r>
          </a:p>
          <a:p>
            <a:pPr marL="171450" indent="-171450">
              <a:buFont typeface="Arial" panose="020B0604020202020204" pitchFamily="34" charset="0"/>
              <a:buChar char="•"/>
            </a:pPr>
            <a:r>
              <a:rPr lang="en-US" baseline="0" dirty="0"/>
              <a:t>Safety switch configurable</a:t>
            </a:r>
          </a:p>
          <a:p>
            <a:pPr marL="171450" indent="-171450">
              <a:buFont typeface="Arial" panose="020B0604020202020204" pitchFamily="34" charset="0"/>
              <a:buChar char="•"/>
            </a:pPr>
            <a:r>
              <a:rPr lang="en-US" baseline="0" dirty="0"/>
              <a:t>Variety of audible alerts</a:t>
            </a:r>
          </a:p>
          <a:p>
            <a:endParaRPr lang="en-US" baseline="0" dirty="0"/>
          </a:p>
          <a:p>
            <a:pPr marL="0" indent="0">
              <a:buFont typeface="+mj-lt"/>
              <a:buNone/>
            </a:pPr>
            <a:endParaRPr lang="en-US" dirty="0"/>
          </a:p>
        </p:txBody>
      </p:sp>
      <p:sp>
        <p:nvSpPr>
          <p:cNvPr id="4" name="Slide Number Placeholder 3"/>
          <p:cNvSpPr>
            <a:spLocks noGrp="1"/>
          </p:cNvSpPr>
          <p:nvPr>
            <p:ph type="sldNum" sz="quarter" idx="10"/>
          </p:nvPr>
        </p:nvSpPr>
        <p:spPr/>
        <p:txBody>
          <a:bodyPr/>
          <a:lstStyle/>
          <a:p>
            <a:fld id="{AF38D01E-FD5F-4D06-96EA-2162A28D73D1}" type="slidenum">
              <a:rPr lang="en-US" smtClean="0"/>
              <a:t>5</a:t>
            </a:fld>
            <a:endParaRPr lang="en-US" dirty="0"/>
          </a:p>
        </p:txBody>
      </p:sp>
    </p:spTree>
    <p:extLst>
      <p:ext uri="{BB962C8B-B14F-4D97-AF65-F5344CB8AC3E}">
        <p14:creationId xmlns:p14="http://schemas.microsoft.com/office/powerpoint/2010/main" val="1540533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dirty="0"/>
              <a:t>Before we jump into</a:t>
            </a:r>
            <a:r>
              <a:rPr lang="en-US" sz="1200" baseline="0" dirty="0"/>
              <a:t> the </a:t>
            </a:r>
            <a:r>
              <a:rPr lang="en-US" sz="1200" baseline="0" dirty="0" err="1"/>
              <a:t>Ekahu</a:t>
            </a:r>
            <a:r>
              <a:rPr lang="en-US" sz="1200" baseline="0" dirty="0"/>
              <a:t> solution, let’s quickly cover some specifics about benefits – and just how location information can be used to enhance staff safety:</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baseline="0" dirty="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baseline="0" dirty="0"/>
              <a:t>First: </a:t>
            </a:r>
            <a:r>
              <a:rPr lang="en-US" sz="1200" dirty="0"/>
              <a:t>Knowing the exact time and location of an emergency can reduce response times and with it, the likelihood of injury or death-----  </a:t>
            </a:r>
            <a:r>
              <a:rPr lang="en-US" sz="1200" baseline="0" dirty="0"/>
              <a:t>and ultimately: can create </a:t>
            </a:r>
            <a:r>
              <a:rPr lang="en-US" sz="1200" dirty="0"/>
              <a:t>a safer environment for staff. </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dirty="0"/>
              <a:t>	-</a:t>
            </a:r>
            <a:r>
              <a:rPr lang="en-US" sz="1200" baseline="0" dirty="0"/>
              <a:t>  </a:t>
            </a:r>
            <a:r>
              <a:rPr lang="en-US" sz="1200" dirty="0"/>
              <a:t>In fact, the use of a panic button/silent alarms has</a:t>
            </a:r>
            <a:r>
              <a:rPr lang="en-US" sz="1200" baseline="0" dirty="0"/>
              <a:t> a proven association w</a:t>
            </a:r>
            <a:r>
              <a:rPr lang="en-US" sz="1200" dirty="0"/>
              <a:t>ith lower rates of physical violence. </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dirty="0"/>
              <a:t>Many silent alarm systems and voice dialing systems lack location visibility and rely on the caller to give their location, which is not feasible in many real-life</a:t>
            </a:r>
            <a:r>
              <a:rPr lang="en-US" sz="1200" baseline="0" dirty="0"/>
              <a:t> instances in hospitals. </a:t>
            </a:r>
            <a:r>
              <a:rPr lang="en-US" sz="1200" dirty="0"/>
              <a:t>Real-Time Location Systems can offer emergency location visibility </a:t>
            </a:r>
            <a:r>
              <a:rPr lang="en-US" sz="1200" u="sng" dirty="0"/>
              <a:t>along with </a:t>
            </a:r>
            <a:r>
              <a:rPr lang="en-US" sz="1200" dirty="0"/>
              <a:t>proximity-based text alerts and</a:t>
            </a:r>
            <a:r>
              <a:rPr lang="en-US" sz="1200" baseline="0" dirty="0"/>
              <a:t> </a:t>
            </a:r>
            <a:r>
              <a:rPr lang="en-US" sz="1200" dirty="0"/>
              <a:t>be sent to emails and mobile phones so that the staff members close by are those who are called on to help. </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dirty="0"/>
              <a:t>Some solutions,</a:t>
            </a:r>
            <a:r>
              <a:rPr lang="en-US" sz="1200" baseline="0" dirty="0"/>
              <a:t> such as Ekahau’s, </a:t>
            </a:r>
            <a:r>
              <a:rPr lang="en-US" sz="1200" dirty="0"/>
              <a:t>even offer receipt acknowledgement, mass communications and man-down alerts based on timed-motion detection</a:t>
            </a:r>
            <a:r>
              <a:rPr lang="en-US" sz="1200" baseline="0" dirty="0"/>
              <a:t> that is</a:t>
            </a:r>
            <a:r>
              <a:rPr lang="en-US" sz="1200" dirty="0"/>
              <a:t> built into the RTLS tags and badges. </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sz="1200" dirty="0"/>
              <a:t>With location–aware alerting, caregivers, visitors and other staff have peace of mind because they know help is nearby.</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a:solidFill>
                <a:srgbClr val="FF0000"/>
              </a:solidFill>
              <a:ea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a:solidFill>
                  <a:srgbClr val="FF0000"/>
                </a:solidFill>
                <a:ea typeface="Verdana" panose="020B0604030504040204" pitchFamily="34" charset="0"/>
              </a:rPr>
              <a:t>Talk about real-world scenarios</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dirty="0">
              <a:solidFill>
                <a:srgbClr val="FF0000"/>
              </a:solidFill>
              <a:ea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a:solidFill>
                  <a:srgbClr val="FF0000"/>
                </a:solidFill>
                <a:ea typeface="Verdana" panose="020B0604030504040204" pitchFamily="34" charset="0"/>
              </a:rPr>
              <a:t>“If you downloaded</a:t>
            </a:r>
            <a:r>
              <a:rPr lang="en-US" baseline="0" dirty="0">
                <a:solidFill>
                  <a:srgbClr val="FF0000"/>
                </a:solidFill>
                <a:ea typeface="Verdana" panose="020B0604030504040204" pitchFamily="34" charset="0"/>
              </a:rPr>
              <a:t> the handout, there is an extra slide with a few links to case studies and videos from some of our customers. I strongly urge you to check those out whenever you a few minutes. There are some really neat examples of how hospitals are using and relying on </a:t>
            </a:r>
            <a:r>
              <a:rPr lang="en-US" baseline="0" dirty="0" err="1">
                <a:solidFill>
                  <a:srgbClr val="FF0000"/>
                </a:solidFill>
                <a:ea typeface="Verdana" panose="020B0604030504040204" pitchFamily="34" charset="0"/>
              </a:rPr>
              <a:t>Ekahau</a:t>
            </a:r>
            <a:r>
              <a:rPr lang="en-US" baseline="0" dirty="0">
                <a:solidFill>
                  <a:srgbClr val="FF0000"/>
                </a:solidFill>
                <a:ea typeface="Verdana" panose="020B0604030504040204" pitchFamily="34" charset="0"/>
              </a:rPr>
              <a:t> right now.”</a:t>
            </a:r>
            <a:endParaRPr lang="en-US" dirty="0">
              <a:solidFill>
                <a:srgbClr val="FF0000"/>
              </a:solidFill>
              <a:ea typeface="Verdan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US" sz="1200" dirty="0"/>
          </a:p>
        </p:txBody>
      </p:sp>
      <p:sp>
        <p:nvSpPr>
          <p:cNvPr id="4" name="Slide Number Placeholder 3"/>
          <p:cNvSpPr>
            <a:spLocks noGrp="1"/>
          </p:cNvSpPr>
          <p:nvPr>
            <p:ph type="sldNum" sz="quarter" idx="10"/>
          </p:nvPr>
        </p:nvSpPr>
        <p:spPr/>
        <p:txBody>
          <a:bodyPr/>
          <a:lstStyle/>
          <a:p>
            <a:fld id="{AF38D01E-FD5F-4D06-96EA-2162A28D73D1}" type="slidenum">
              <a:rPr lang="en-US" smtClean="0"/>
              <a:t>7</a:t>
            </a:fld>
            <a:endParaRPr lang="en-US" dirty="0"/>
          </a:p>
        </p:txBody>
      </p:sp>
    </p:spTree>
    <p:extLst>
      <p:ext uri="{BB962C8B-B14F-4D97-AF65-F5344CB8AC3E}">
        <p14:creationId xmlns:p14="http://schemas.microsoft.com/office/powerpoint/2010/main" val="380540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effectLst/>
              </a:rPr>
              <a:t>Ekahau</a:t>
            </a:r>
            <a:r>
              <a:rPr lang="en-US" dirty="0">
                <a:effectLst/>
              </a:rPr>
              <a:t> Vision</a:t>
            </a:r>
            <a:r>
              <a:rPr lang="en-US" baseline="0" dirty="0">
                <a:effectLst/>
              </a:rPr>
              <a:t> </a:t>
            </a:r>
            <a:r>
              <a:rPr lang="en-US" dirty="0">
                <a:effectLst/>
              </a:rPr>
              <a:t>software gives managers and end users visibility into the location, condition and status - of assets, people and workflows across</a:t>
            </a:r>
            <a:r>
              <a:rPr lang="en-US" baseline="0" dirty="0">
                <a:effectLst/>
              </a:rPr>
              <a:t> </a:t>
            </a:r>
            <a:r>
              <a:rPr lang="en-US" dirty="0">
                <a:effectLst/>
              </a:rPr>
              <a:t>departments</a:t>
            </a:r>
            <a:r>
              <a:rPr lang="en-US" baseline="0" dirty="0">
                <a:effectLst/>
              </a:rPr>
              <a:t> and throughout the facility/system</a:t>
            </a:r>
            <a:r>
              <a:rPr lang="en-US" dirty="0">
                <a:effectLst/>
              </a:rPr>
              <a:t>.  Vision uses actual floor plans and visual icons to display the building, floor, zone, room and sub-room locations and each end user can customize the Vision</a:t>
            </a:r>
            <a:r>
              <a:rPr lang="en-US" baseline="0" dirty="0">
                <a:effectLst/>
              </a:rPr>
              <a:t> interface to provide views specific to their duties.</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effectLst/>
              </a:rPr>
              <a:t>Vision</a:t>
            </a:r>
            <a:r>
              <a:rPr lang="en-US" baseline="0" dirty="0">
                <a:effectLst/>
              </a:rPr>
              <a:t> </a:t>
            </a:r>
            <a:r>
              <a:rPr lang="en-US" dirty="0">
                <a:effectLst/>
              </a:rPr>
              <a:t>is designed to improve operational decision-making with location and event-based alerting that enables work-flow automation.</a:t>
            </a:r>
          </a:p>
        </p:txBody>
      </p:sp>
      <p:sp>
        <p:nvSpPr>
          <p:cNvPr id="4" name="Slide Number Placeholder 3"/>
          <p:cNvSpPr>
            <a:spLocks noGrp="1"/>
          </p:cNvSpPr>
          <p:nvPr>
            <p:ph type="sldNum" sz="quarter" idx="10"/>
          </p:nvPr>
        </p:nvSpPr>
        <p:spPr/>
        <p:txBody>
          <a:bodyPr/>
          <a:lstStyle/>
          <a:p>
            <a:fld id="{AF38D01E-FD5F-4D06-96EA-2162A28D73D1}" type="slidenum">
              <a:rPr lang="en-US" smtClean="0"/>
              <a:t>8</a:t>
            </a:fld>
            <a:endParaRPr lang="en-US" dirty="0"/>
          </a:p>
        </p:txBody>
      </p:sp>
    </p:spTree>
    <p:extLst>
      <p:ext uri="{BB962C8B-B14F-4D97-AF65-F5344CB8AC3E}">
        <p14:creationId xmlns:p14="http://schemas.microsoft.com/office/powerpoint/2010/main" val="511893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effectLst/>
              </a:rPr>
              <a:t>Ekahau</a:t>
            </a:r>
            <a:r>
              <a:rPr lang="en-US" dirty="0">
                <a:effectLst/>
              </a:rPr>
              <a:t> Vision</a:t>
            </a:r>
            <a:r>
              <a:rPr lang="en-US" baseline="0" dirty="0">
                <a:effectLst/>
              </a:rPr>
              <a:t> </a:t>
            </a:r>
            <a:r>
              <a:rPr lang="en-US" dirty="0">
                <a:effectLst/>
              </a:rPr>
              <a:t>software gives managers and end users visibility into the location, condition and status of assets, people and workflows across</a:t>
            </a:r>
            <a:r>
              <a:rPr lang="en-US" baseline="0" dirty="0">
                <a:effectLst/>
              </a:rPr>
              <a:t> </a:t>
            </a:r>
            <a:r>
              <a:rPr lang="en-US" dirty="0">
                <a:effectLst/>
              </a:rPr>
              <a:t>departments.  Vision uses actual floor plans and visual icons to display the building, floor, zone, room and sub-room locations and each end user can customize the Vision</a:t>
            </a:r>
            <a:r>
              <a:rPr lang="en-US" baseline="0" dirty="0">
                <a:effectLst/>
              </a:rPr>
              <a:t> interface to provide views specific to their duties.</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effectLst/>
              </a:rPr>
              <a:t>Vision</a:t>
            </a:r>
            <a:r>
              <a:rPr lang="en-US" baseline="0" dirty="0">
                <a:effectLst/>
              </a:rPr>
              <a:t> </a:t>
            </a:r>
            <a:r>
              <a:rPr lang="en-US" dirty="0">
                <a:effectLst/>
              </a:rPr>
              <a:t>is designed to improve operational decision-making with location and event-based alerting that enables work-flow automation.</a:t>
            </a:r>
          </a:p>
          <a:p>
            <a:endParaRPr lang="en-US" dirty="0"/>
          </a:p>
        </p:txBody>
      </p:sp>
      <p:sp>
        <p:nvSpPr>
          <p:cNvPr id="4" name="Slide Number Placeholder 3"/>
          <p:cNvSpPr>
            <a:spLocks noGrp="1"/>
          </p:cNvSpPr>
          <p:nvPr>
            <p:ph type="sldNum" sz="quarter" idx="10"/>
          </p:nvPr>
        </p:nvSpPr>
        <p:spPr/>
        <p:txBody>
          <a:bodyPr/>
          <a:lstStyle/>
          <a:p>
            <a:fld id="{AF38D01E-FD5F-4D06-96EA-2162A28D73D1}" type="slidenum">
              <a:rPr lang="en-US" smtClean="0"/>
              <a:t>10</a:t>
            </a:fld>
            <a:endParaRPr lang="en-US" dirty="0"/>
          </a:p>
        </p:txBody>
      </p:sp>
    </p:spTree>
    <p:extLst>
      <p:ext uri="{BB962C8B-B14F-4D97-AF65-F5344CB8AC3E}">
        <p14:creationId xmlns:p14="http://schemas.microsoft.com/office/powerpoint/2010/main" val="1390639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882775"/>
            <a:ext cx="7772400" cy="1470025"/>
          </a:xfrm>
          <a:prstGeom prst="rect">
            <a:avLst/>
          </a:prstGeom>
        </p:spPr>
        <p:txBody>
          <a:bodyPr/>
          <a:lstStyle>
            <a:lvl1pPr>
              <a:defRPr b="1" baseline="0">
                <a:solidFill>
                  <a:schemeClr val="tx1"/>
                </a:solidFill>
                <a:latin typeface="+mj-lt"/>
              </a:defRPr>
            </a:lvl1pPr>
          </a:lstStyle>
          <a:p>
            <a:endParaRPr lang="en-US" dirty="0"/>
          </a:p>
        </p:txBody>
      </p:sp>
      <p:sp>
        <p:nvSpPr>
          <p:cNvPr id="7" name="Rectangle 6"/>
          <p:cNvSpPr/>
          <p:nvPr userDrawn="1"/>
        </p:nvSpPr>
        <p:spPr>
          <a:xfrm>
            <a:off x="0" y="3505200"/>
            <a:ext cx="9143999" cy="3352799"/>
          </a:xfrm>
          <a:prstGeom prst="rect">
            <a:avLst/>
          </a:prstGeom>
          <a:solidFill>
            <a:srgbClr val="003399"/>
          </a:solidFill>
          <a:ln>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p:cNvSpPr txBox="1">
            <a:spLocks/>
          </p:cNvSpPr>
          <p:nvPr userDrawn="1"/>
        </p:nvSpPr>
        <p:spPr>
          <a:xfrm>
            <a:off x="2048719" y="6398793"/>
            <a:ext cx="5022375" cy="383007"/>
          </a:xfrm>
          <a:prstGeom prst="rect">
            <a:avLst/>
          </a:prstGeom>
          <a:noFill/>
          <a:ln>
            <a:noFill/>
          </a:ln>
        </p:spPr>
        <p:txBody>
          <a:bodyPr>
            <a:normAutofit/>
          </a:bodyPr>
          <a:lstStyle>
            <a:lvl1pPr marL="0" indent="0" algn="ctr" defTabSz="457200" rtl="0" eaLnBrk="1" latinLnBrk="0" hangingPunct="1">
              <a:spcBef>
                <a:spcPct val="20000"/>
              </a:spcBef>
              <a:buFont typeface="Arial"/>
              <a:buNone/>
              <a:defRPr sz="1600" b="0" i="0" kern="1200" cap="all">
                <a:ln>
                  <a:noFill/>
                </a:ln>
                <a:solidFill>
                  <a:srgbClr val="FFFFFF"/>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200" cap="none" dirty="0">
                <a:latin typeface="Verdana" panose="020B0604030504040204" pitchFamily="34" charset="0"/>
                <a:ea typeface="Verdana" panose="020B0604030504040204" pitchFamily="34" charset="0"/>
                <a:cs typeface="Verdana" panose="020B0604030504040204" pitchFamily="34" charset="0"/>
              </a:rPr>
              <a:t>© Copyright 2016 </a:t>
            </a:r>
            <a:r>
              <a:rPr lang="en-US" sz="1200" cap="none" dirty="0" err="1">
                <a:latin typeface="Verdana" panose="020B0604030504040204" pitchFamily="34" charset="0"/>
                <a:ea typeface="Verdana" panose="020B0604030504040204" pitchFamily="34" charset="0"/>
                <a:cs typeface="Verdana" panose="020B0604030504040204" pitchFamily="34" charset="0"/>
              </a:rPr>
              <a:t>AiRISTA</a:t>
            </a:r>
            <a:r>
              <a:rPr lang="en-US" sz="1200" cap="none" dirty="0">
                <a:latin typeface="Verdana" panose="020B0604030504040204" pitchFamily="34" charset="0"/>
                <a:ea typeface="Verdana" panose="020B0604030504040204" pitchFamily="34" charset="0"/>
                <a:cs typeface="Verdana" panose="020B0604030504040204" pitchFamily="34" charset="0"/>
              </a:rPr>
              <a:t>, LLC</a:t>
            </a:r>
            <a:r>
              <a:rPr lang="en-US" sz="1200" cap="none" baseline="0" dirty="0">
                <a:latin typeface="Verdana" panose="020B0604030504040204" pitchFamily="34" charset="0"/>
                <a:ea typeface="Verdana" panose="020B0604030504040204" pitchFamily="34" charset="0"/>
                <a:cs typeface="Verdana" panose="020B0604030504040204" pitchFamily="34" charset="0"/>
              </a:rPr>
              <a:t>.</a:t>
            </a:r>
            <a:endParaRPr lang="en-US" sz="1200" cap="none" dirty="0">
              <a:latin typeface="Verdana" panose="020B0604030504040204" pitchFamily="34" charset="0"/>
              <a:ea typeface="Verdana" panose="020B0604030504040204" pitchFamily="34" charset="0"/>
              <a:cs typeface="Verdana" panose="020B0604030504040204" pitchFamily="34" charset="0"/>
            </a:endParaRPr>
          </a:p>
        </p:txBody>
      </p:sp>
      <p:sp>
        <p:nvSpPr>
          <p:cNvPr id="3" name="Subtitle 2"/>
          <p:cNvSpPr>
            <a:spLocks noGrp="1"/>
          </p:cNvSpPr>
          <p:nvPr>
            <p:ph type="subTitle" idx="1"/>
          </p:nvPr>
        </p:nvSpPr>
        <p:spPr>
          <a:xfrm>
            <a:off x="1371600" y="3810000"/>
            <a:ext cx="6400800" cy="914400"/>
          </a:xfrm>
          <a:prstGeom prst="rect">
            <a:avLst/>
          </a:prstGeom>
        </p:spPr>
        <p:txBody>
          <a:bodyPr/>
          <a:lstStyle>
            <a:lvl1pPr marL="0" indent="0" algn="ctr">
              <a:buNone/>
              <a:defRPr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3048264" cy="1453006"/>
          </a:xfrm>
          <a:prstGeom prst="rect">
            <a:avLst/>
          </a:prstGeom>
        </p:spPr>
      </p:pic>
      <p:sp>
        <p:nvSpPr>
          <p:cNvPr id="10" name="Rectangle 9"/>
          <p:cNvSpPr/>
          <p:nvPr userDrawn="1"/>
        </p:nvSpPr>
        <p:spPr>
          <a:xfrm>
            <a:off x="0" y="3505199"/>
            <a:ext cx="9144000" cy="80211"/>
          </a:xfrm>
          <a:prstGeom prst="rect">
            <a:avLst/>
          </a:prstGeom>
          <a:solidFill>
            <a:srgbClr val="058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452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464BF-6F85-8F48-8116-A86CFAAE3B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885FE8-96C5-E84A-9465-12F7C03539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C40822-F24A-2F4C-9E00-A84B96C1322F}"/>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5" name="Footer Placeholder 4">
            <a:extLst>
              <a:ext uri="{FF2B5EF4-FFF2-40B4-BE49-F238E27FC236}">
                <a16:creationId xmlns:a16="http://schemas.microsoft.com/office/drawing/2014/main" id="{A44FDAA6-0C17-3243-AFC2-5D84F54EEE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BAB2CB-928F-844B-9B29-28DAE3B10FA9}"/>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27612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8EACA-C447-214D-8261-0148D574F94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48243E9-BCDA-E842-9A19-C164658B7CE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0FFCA5E-2FA8-FE4C-B748-B226E7D039D6}"/>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5" name="Footer Placeholder 4">
            <a:extLst>
              <a:ext uri="{FF2B5EF4-FFF2-40B4-BE49-F238E27FC236}">
                <a16:creationId xmlns:a16="http://schemas.microsoft.com/office/drawing/2014/main" id="{C5074C52-46F7-354C-BE84-0432400C22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435041-CE60-8844-A575-4189841E5919}"/>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2968189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A6F89-4EDE-524C-8688-81CC790027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23436D-DE18-B343-942D-6AC0EDC5A8E0}"/>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8D1BC9-D4F0-3E45-B408-0B6F5C45E309}"/>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1D2F1C-A2BF-024B-AB29-BBA3F35DBEAD}"/>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6" name="Footer Placeholder 5">
            <a:extLst>
              <a:ext uri="{FF2B5EF4-FFF2-40B4-BE49-F238E27FC236}">
                <a16:creationId xmlns:a16="http://schemas.microsoft.com/office/drawing/2014/main" id="{29D84D41-5FA9-574A-B8C4-AE9210FB9B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627A6F-235B-454A-BCAE-D6BF8D61E196}"/>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1351687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BB37D-0186-784A-A95E-E07A277C406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0B2F9E-8FB0-2947-B7CA-2E9D3968486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A14248C-76C4-814F-AF6B-2E8C99890C2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90FD10-BECC-8B4C-82E5-6C6E2538531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37767B8-A7F6-7145-B6C2-CB950EAE997D}"/>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217075-CDC3-7B4C-B47A-0982EE0FC44E}"/>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8" name="Footer Placeholder 7">
            <a:extLst>
              <a:ext uri="{FF2B5EF4-FFF2-40B4-BE49-F238E27FC236}">
                <a16:creationId xmlns:a16="http://schemas.microsoft.com/office/drawing/2014/main" id="{C47D6A3F-BAE9-C648-87AF-326FF112E1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93E9BF-1FEC-8047-AA06-54A7B2B96F4B}"/>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2833607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801D7-D3DD-114E-BB1D-BA0D2CE8F9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4EF441-A4EF-C945-8B44-DBCADE6EA680}"/>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4" name="Footer Placeholder 3">
            <a:extLst>
              <a:ext uri="{FF2B5EF4-FFF2-40B4-BE49-F238E27FC236}">
                <a16:creationId xmlns:a16="http://schemas.microsoft.com/office/drawing/2014/main" id="{6940695D-7CE3-C042-98AE-826FB47E03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A5099B-74C6-A745-BB1B-EC7A104BC1A8}"/>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2356968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140B4E-2BD9-F64B-8D19-2DFCE0D24A46}"/>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3" name="Footer Placeholder 2">
            <a:extLst>
              <a:ext uri="{FF2B5EF4-FFF2-40B4-BE49-F238E27FC236}">
                <a16:creationId xmlns:a16="http://schemas.microsoft.com/office/drawing/2014/main" id="{63CC8222-A5C0-9441-BD44-6CFBC42771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F97ADD-5C41-6F40-82BE-692F06263E14}"/>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2174058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987BE-F213-184E-A34B-606CD03D09D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CE71D2-3F41-4642-881A-27D5E9EECF3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7CCADA-ACA8-A248-AB28-EA5132CD677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1586DA-B6FB-7C4D-8557-A476BC9E4D4C}"/>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6" name="Footer Placeholder 5">
            <a:extLst>
              <a:ext uri="{FF2B5EF4-FFF2-40B4-BE49-F238E27FC236}">
                <a16:creationId xmlns:a16="http://schemas.microsoft.com/office/drawing/2014/main" id="{F6799B73-6B85-FA46-991B-8B94C97C63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CE3022-8FE2-8B47-9D28-C883E87AA26A}"/>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40951563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BC037-F925-0244-87E5-DDDD7D5E8FA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434A06-D82F-4744-A8DF-7EF05DBE349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C3080E-0A3C-DE4C-91A3-B833BDE9D69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FF5626-1CAB-7A4E-8E80-0004ACC6B767}"/>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6" name="Footer Placeholder 5">
            <a:extLst>
              <a:ext uri="{FF2B5EF4-FFF2-40B4-BE49-F238E27FC236}">
                <a16:creationId xmlns:a16="http://schemas.microsoft.com/office/drawing/2014/main" id="{F7252196-1D0E-4847-B156-6D4CD96CF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4BEAF3-32AB-E449-9906-A99E9FF1BE59}"/>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2129428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70097-DB75-364B-B8DC-5C0ABA3EC9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19B352-292F-064A-839D-512FBC4977A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632CE-B65E-6348-8DA3-09A4ADCB098C}"/>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5" name="Footer Placeholder 4">
            <a:extLst>
              <a:ext uri="{FF2B5EF4-FFF2-40B4-BE49-F238E27FC236}">
                <a16:creationId xmlns:a16="http://schemas.microsoft.com/office/drawing/2014/main" id="{04B53CA4-901F-B04E-897B-6AFF2B65E4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0F7E07-A5C8-D54E-97BE-1F82B0E5E902}"/>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36644653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3590A-69BC-7643-B216-8F0624235FE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16CE68-EA58-8B45-9722-A442DB69DE77}"/>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628573-6CCC-ED4A-994E-9929F688CC03}"/>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5" name="Footer Placeholder 4">
            <a:extLst>
              <a:ext uri="{FF2B5EF4-FFF2-40B4-BE49-F238E27FC236}">
                <a16:creationId xmlns:a16="http://schemas.microsoft.com/office/drawing/2014/main" id="{378515D0-4A8B-B54C-B16C-C24A0244D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E7537-ED2B-3A43-AADA-E169384963A3}"/>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3762521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257800" cy="1249362"/>
          </a:xfrm>
          <a:prstGeom prst="rect">
            <a:avLst/>
          </a:prstGeom>
        </p:spPr>
        <p:txBody>
          <a:bodyPr/>
          <a:lstStyle>
            <a:lvl1pPr algn="l">
              <a:lnSpc>
                <a:spcPts val="4400"/>
              </a:lnSpc>
              <a:defRPr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57200" y="1752600"/>
            <a:ext cx="8229600" cy="4373563"/>
          </a:xfrm>
          <a:prstGeom prst="rect">
            <a:avLst/>
          </a:prstGeom>
        </p:spPr>
        <p:txBody>
          <a:bodyPr/>
          <a:lstStyle>
            <a:lvl1pPr>
              <a:buClr>
                <a:srgbClr val="0582B5"/>
              </a:buClr>
              <a:defRPr/>
            </a:lvl1pPr>
            <a:lvl3pPr>
              <a:buClr>
                <a:srgbClr val="F26A25"/>
              </a:buCl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65737" y="233713"/>
            <a:ext cx="1449663" cy="691006"/>
          </a:xfrm>
          <a:prstGeom prst="rect">
            <a:avLst/>
          </a:prstGeom>
        </p:spPr>
      </p:pic>
      <p:sp>
        <p:nvSpPr>
          <p:cNvPr id="4" name="Rectangle 3"/>
          <p:cNvSpPr/>
          <p:nvPr userDrawn="1"/>
        </p:nvSpPr>
        <p:spPr>
          <a:xfrm>
            <a:off x="0" y="1524000"/>
            <a:ext cx="8686800" cy="76200"/>
          </a:xfrm>
          <a:prstGeom prst="rect">
            <a:avLst/>
          </a:prstGeom>
          <a:solidFill>
            <a:srgbClr val="058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036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34000" cy="1249362"/>
          </a:xfrm>
          <a:prstGeom prst="rect">
            <a:avLst/>
          </a:prstGeom>
        </p:spPr>
        <p:txBody>
          <a:bodyPr/>
          <a:lstStyle>
            <a:lvl1pPr algn="l">
              <a:lnSpc>
                <a:spcPts val="4400"/>
              </a:lnSpc>
              <a:defRPr b="1">
                <a:solidFill>
                  <a:schemeClr val="tx1"/>
                </a:solidFill>
              </a:defRPr>
            </a:lvl1pPr>
          </a:lstStyle>
          <a:p>
            <a:r>
              <a:rPr lang="en-US" dirty="0"/>
              <a:t>Click to edit Master title style</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65737" y="233713"/>
            <a:ext cx="1449663" cy="691006"/>
          </a:xfrm>
          <a:prstGeom prst="rect">
            <a:avLst/>
          </a:prstGeom>
        </p:spPr>
      </p:pic>
      <p:sp>
        <p:nvSpPr>
          <p:cNvPr id="4" name="Rectangle 3"/>
          <p:cNvSpPr/>
          <p:nvPr userDrawn="1"/>
        </p:nvSpPr>
        <p:spPr>
          <a:xfrm>
            <a:off x="0" y="1524000"/>
            <a:ext cx="8686800" cy="76200"/>
          </a:xfrm>
          <a:prstGeom prst="rect">
            <a:avLst/>
          </a:prstGeom>
          <a:solidFill>
            <a:srgbClr val="058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7437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96000" cy="1249362"/>
          </a:xfrm>
          <a:prstGeom prst="rect">
            <a:avLst/>
          </a:prstGeom>
        </p:spPr>
        <p:txBody>
          <a:bodyPr/>
          <a:lstStyle>
            <a:lvl1pPr algn="l">
              <a:lnSpc>
                <a:spcPts val="4400"/>
              </a:lnSpc>
              <a:defRPr b="1">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457200" y="1752600"/>
            <a:ext cx="4038600" cy="4373563"/>
          </a:xfrm>
          <a:prstGeom prst="rect">
            <a:avLst/>
          </a:prstGeom>
        </p:spPr>
        <p:txBody>
          <a:bodyPr/>
          <a:lstStyle>
            <a:lvl1pPr>
              <a:buClr>
                <a:srgbClr val="0582B5"/>
              </a:buClr>
              <a:defRPr sz="2800"/>
            </a:lvl1pPr>
            <a:lvl2pPr>
              <a:defRPr sz="2400"/>
            </a:lvl2pPr>
            <a:lvl3pPr>
              <a:buClr>
                <a:srgbClr val="F26A25"/>
              </a:buCl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752600"/>
            <a:ext cx="4038600" cy="4373563"/>
          </a:xfrm>
          <a:prstGeom prst="rect">
            <a:avLst/>
          </a:prstGeom>
        </p:spPr>
        <p:txBody>
          <a:bodyPr/>
          <a:lstStyle>
            <a:lvl1pPr>
              <a:buClr>
                <a:srgbClr val="0582B5"/>
              </a:buClr>
              <a:defRPr sz="2800"/>
            </a:lvl1pPr>
            <a:lvl2pPr>
              <a:defRPr sz="2400"/>
            </a:lvl2pPr>
            <a:lvl3pPr>
              <a:buClr>
                <a:srgbClr val="F26A25"/>
              </a:buCl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65737" y="233713"/>
            <a:ext cx="1449663" cy="691006"/>
          </a:xfrm>
          <a:prstGeom prst="rect">
            <a:avLst/>
          </a:prstGeom>
        </p:spPr>
      </p:pic>
      <p:sp>
        <p:nvSpPr>
          <p:cNvPr id="6" name="Rectangle 5"/>
          <p:cNvSpPr/>
          <p:nvPr userDrawn="1"/>
        </p:nvSpPr>
        <p:spPr>
          <a:xfrm>
            <a:off x="0" y="1524000"/>
            <a:ext cx="8686800" cy="76200"/>
          </a:xfrm>
          <a:prstGeom prst="rect">
            <a:avLst/>
          </a:prstGeom>
          <a:solidFill>
            <a:srgbClr val="058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2653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3" name="Rectangle 2"/>
          <p:cNvSpPr/>
          <p:nvPr userDrawn="1"/>
        </p:nvSpPr>
        <p:spPr>
          <a:xfrm>
            <a:off x="0" y="3581400"/>
            <a:ext cx="9144000" cy="3276600"/>
          </a:xfrm>
          <a:prstGeom prst="rect">
            <a:avLst/>
          </a:prstGeom>
          <a:solidFill>
            <a:srgbClr val="007A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ubtitle 2"/>
          <p:cNvSpPr>
            <a:spLocks noGrp="1"/>
          </p:cNvSpPr>
          <p:nvPr>
            <p:ph type="subTitle" idx="1" hasCustomPrompt="1"/>
          </p:nvPr>
        </p:nvSpPr>
        <p:spPr>
          <a:xfrm>
            <a:off x="469900" y="3913560"/>
            <a:ext cx="8674100" cy="734640"/>
          </a:xfrm>
          <a:prstGeom prst="rect">
            <a:avLst/>
          </a:prstGeom>
          <a:noFill/>
          <a:ln>
            <a:noFill/>
          </a:ln>
        </p:spPr>
        <p:txBody>
          <a:bodyPr>
            <a:noAutofit/>
          </a:bodyPr>
          <a:lstStyle>
            <a:lvl1pPr marL="0" indent="0" algn="l">
              <a:buNone/>
              <a:defRPr sz="3200" b="0" i="0" cap="none">
                <a:ln>
                  <a:noFill/>
                </a:ln>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a:t>Click to change </a:t>
            </a:r>
            <a:r>
              <a:rPr lang="en-US" noProof="0" dirty="0" err="1"/>
              <a:t>subheader</a:t>
            </a:r>
            <a:endParaRPr lang="en-US" noProof="0" dirty="0"/>
          </a:p>
        </p:txBody>
      </p:sp>
      <p:sp>
        <p:nvSpPr>
          <p:cNvPr id="7" name="Subtitle 2"/>
          <p:cNvSpPr txBox="1">
            <a:spLocks/>
          </p:cNvSpPr>
          <p:nvPr userDrawn="1"/>
        </p:nvSpPr>
        <p:spPr>
          <a:xfrm>
            <a:off x="2048719" y="6398793"/>
            <a:ext cx="5022375" cy="383007"/>
          </a:xfrm>
          <a:prstGeom prst="rect">
            <a:avLst/>
          </a:prstGeom>
          <a:noFill/>
          <a:ln>
            <a:noFill/>
          </a:ln>
        </p:spPr>
        <p:txBody>
          <a:bodyPr>
            <a:normAutofit/>
          </a:bodyPr>
          <a:lstStyle>
            <a:lvl1pPr marL="0" indent="0" algn="ctr" defTabSz="457200" rtl="0" eaLnBrk="1" latinLnBrk="0" hangingPunct="1">
              <a:spcBef>
                <a:spcPct val="20000"/>
              </a:spcBef>
              <a:buFont typeface="Arial"/>
              <a:buNone/>
              <a:defRPr sz="1600" b="0" i="0" kern="1200" cap="all">
                <a:ln>
                  <a:noFill/>
                </a:ln>
                <a:solidFill>
                  <a:srgbClr val="FFFFFF"/>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200" cap="none" dirty="0">
                <a:latin typeface="Verdana" panose="020B0604030504040204" pitchFamily="34" charset="0"/>
                <a:ea typeface="Verdana" panose="020B0604030504040204" pitchFamily="34" charset="0"/>
                <a:cs typeface="Verdana" panose="020B0604030504040204" pitchFamily="34" charset="0"/>
              </a:rPr>
              <a:t>© Copyright 2015 Ekahau, I</a:t>
            </a:r>
            <a:r>
              <a:rPr lang="en-US" sz="1200" cap="none" baseline="0" dirty="0">
                <a:latin typeface="Verdana" panose="020B0604030504040204" pitchFamily="34" charset="0"/>
                <a:ea typeface="Verdana" panose="020B0604030504040204" pitchFamily="34" charset="0"/>
                <a:cs typeface="Verdana" panose="020B0604030504040204" pitchFamily="34" charset="0"/>
              </a:rPr>
              <a:t>nc.</a:t>
            </a:r>
            <a:endParaRPr lang="en-US" sz="1200" cap="none" dirty="0">
              <a:latin typeface="Verdana" panose="020B0604030504040204" pitchFamily="34" charset="0"/>
              <a:ea typeface="Verdana" panose="020B0604030504040204" pitchFamily="34" charset="0"/>
              <a:cs typeface="Verdana" panose="020B0604030504040204" pitchFamily="34" charset="0"/>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9900" y="409303"/>
            <a:ext cx="2806700" cy="962297"/>
          </a:xfrm>
          <a:prstGeom prst="rect">
            <a:avLst/>
          </a:prstGeom>
        </p:spPr>
      </p:pic>
      <p:sp>
        <p:nvSpPr>
          <p:cNvPr id="18" name="Text Placeholder 17"/>
          <p:cNvSpPr>
            <a:spLocks noGrp="1"/>
          </p:cNvSpPr>
          <p:nvPr>
            <p:ph type="body" sz="quarter" idx="10" hasCustomPrompt="1"/>
          </p:nvPr>
        </p:nvSpPr>
        <p:spPr>
          <a:xfrm>
            <a:off x="469900" y="2438400"/>
            <a:ext cx="8305800" cy="1143000"/>
          </a:xfrm>
          <a:prstGeom prst="rect">
            <a:avLst/>
          </a:prstGeom>
        </p:spPr>
        <p:txBody>
          <a:bodyPr/>
          <a:lstStyle>
            <a:lvl1pPr marL="0" indent="0">
              <a:buFontTx/>
              <a:buNone/>
              <a:defRPr sz="4000">
                <a:solidFill>
                  <a:srgbClr val="007ABD"/>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Change</a:t>
            </a:r>
          </a:p>
        </p:txBody>
      </p:sp>
    </p:spTree>
    <p:extLst>
      <p:ext uri="{BB962C8B-B14F-4D97-AF65-F5344CB8AC3E}">
        <p14:creationId xmlns:p14="http://schemas.microsoft.com/office/powerpoint/2010/main" val="3338038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cSld name="3_Header and content">
    <p:spTree>
      <p:nvGrpSpPr>
        <p:cNvPr id="1" name=""/>
        <p:cNvGrpSpPr/>
        <p:nvPr/>
      </p:nvGrpSpPr>
      <p:grpSpPr>
        <a:xfrm>
          <a:off x="0" y="0"/>
          <a:ext cx="0" cy="0"/>
          <a:chOff x="0" y="0"/>
          <a:chExt cx="0" cy="0"/>
        </a:xfrm>
      </p:grpSpPr>
      <p:sp>
        <p:nvSpPr>
          <p:cNvPr id="3" name="Sisällön paikkamerkki 2"/>
          <p:cNvSpPr>
            <a:spLocks noGrp="1"/>
          </p:cNvSpPr>
          <p:nvPr>
            <p:ph idx="1" hasCustomPrompt="1"/>
          </p:nvPr>
        </p:nvSpPr>
        <p:spPr>
          <a:xfrm>
            <a:off x="457200" y="1600201"/>
            <a:ext cx="8229600" cy="4239840"/>
          </a:xfrm>
          <a:prstGeom prst="rect">
            <a:avLst/>
          </a:prstGeom>
        </p:spPr>
        <p:txBody>
          <a:bodyPr>
            <a:noAutofit/>
          </a:bodyPr>
          <a:lstStyle>
            <a:lvl1pPr>
              <a:defRPr sz="18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defRPr sz="1800" b="0" i="0">
                <a:solidFill>
                  <a:schemeClr val="tx1">
                    <a:lumMod val="50000"/>
                    <a:lumOff val="50000"/>
                  </a:schemeClr>
                </a:solidFill>
                <a:latin typeface="Helvetica"/>
                <a:cs typeface="Helvetica"/>
              </a:defRPr>
            </a:lvl2pPr>
            <a:lvl3pPr>
              <a:defRPr sz="1800" b="0" i="0">
                <a:solidFill>
                  <a:schemeClr val="tx1">
                    <a:lumMod val="50000"/>
                    <a:lumOff val="50000"/>
                  </a:schemeClr>
                </a:solidFill>
                <a:latin typeface="Helvetica"/>
                <a:cs typeface="Helvetica"/>
              </a:defRPr>
            </a:lvl3pPr>
            <a:lvl4pPr>
              <a:defRPr sz="1800" b="0" i="0">
                <a:solidFill>
                  <a:schemeClr val="tx1">
                    <a:lumMod val="50000"/>
                    <a:lumOff val="50000"/>
                  </a:schemeClr>
                </a:solidFill>
                <a:latin typeface="Helvetica"/>
                <a:cs typeface="Helvetica"/>
              </a:defRPr>
            </a:lvl4pPr>
            <a:lvl5pPr>
              <a:defRPr sz="1800" b="0" i="0">
                <a:solidFill>
                  <a:schemeClr val="tx1">
                    <a:lumMod val="50000"/>
                    <a:lumOff val="50000"/>
                  </a:schemeClr>
                </a:solidFill>
                <a:latin typeface="Helvetica"/>
                <a:cs typeface="Helvetica"/>
              </a:defRPr>
            </a:lvl5pPr>
          </a:lstStyle>
          <a:p>
            <a:pPr lvl="0"/>
            <a:r>
              <a:rPr lang="en-US" noProof="0" dirty="0"/>
              <a:t>Click to add text</a:t>
            </a:r>
          </a:p>
        </p:txBody>
      </p:sp>
      <p:sp>
        <p:nvSpPr>
          <p:cNvPr id="6" name="Tekstiruutu 5"/>
          <p:cNvSpPr txBox="1"/>
          <p:nvPr/>
        </p:nvSpPr>
        <p:spPr>
          <a:xfrm>
            <a:off x="7784117" y="6467045"/>
            <a:ext cx="619273" cy="243143"/>
          </a:xfrm>
          <a:prstGeom prst="rect">
            <a:avLst/>
          </a:prstGeom>
          <a:noFill/>
        </p:spPr>
        <p:txBody>
          <a:bodyPr wrap="square" rtlCol="0">
            <a:spAutoFit/>
          </a:bodyPr>
          <a:lstStyle/>
          <a:p>
            <a:pPr algn="r"/>
            <a:fld id="{7FA4929E-FDBF-3745-9B77-DAAB46CC0A8F}" type="slidenum">
              <a:rPr lang="fi-FI" sz="1200" smtClean="0">
                <a:solidFill>
                  <a:schemeClr val="bg1"/>
                </a:solidFill>
              </a:rPr>
              <a:pPr algn="r"/>
              <a:t>‹#›</a:t>
            </a:fld>
            <a:endParaRPr lang="fi-FI" sz="1200" dirty="0">
              <a:solidFill>
                <a:schemeClr val="bg1"/>
              </a:solidFill>
            </a:endParaRPr>
          </a:p>
        </p:txBody>
      </p:sp>
      <p:sp>
        <p:nvSpPr>
          <p:cNvPr id="8" name="Otsikko 1"/>
          <p:cNvSpPr>
            <a:spLocks noGrp="1"/>
          </p:cNvSpPr>
          <p:nvPr>
            <p:ph type="title" hasCustomPrompt="1"/>
          </p:nvPr>
        </p:nvSpPr>
        <p:spPr>
          <a:xfrm>
            <a:off x="467249" y="390749"/>
            <a:ext cx="6599344" cy="1043513"/>
          </a:xfrm>
          <a:prstGeom prst="rect">
            <a:avLst/>
          </a:prstGeom>
        </p:spPr>
        <p:txBody>
          <a:bodyPr anchor="ctr">
            <a:noAutofit/>
          </a:bodyPr>
          <a:lstStyle>
            <a:lvl1pPr algn="l">
              <a:defRPr sz="2800" b="0" i="0">
                <a:solidFill>
                  <a:srgbClr val="007ABD"/>
                </a:solidFill>
                <a:latin typeface="Verdana" panose="020B0604030504040204" pitchFamily="34" charset="0"/>
                <a:ea typeface="Verdana" panose="020B0604030504040204" pitchFamily="34" charset="0"/>
                <a:cs typeface="Verdana" panose="020B0604030504040204" pitchFamily="34" charset="0"/>
              </a:defRPr>
            </a:lvl1pPr>
          </a:lstStyle>
          <a:p>
            <a:r>
              <a:rPr lang="en-US" noProof="0" dirty="0"/>
              <a:t>Click to change title</a:t>
            </a:r>
          </a:p>
        </p:txBody>
      </p:sp>
      <p:sp>
        <p:nvSpPr>
          <p:cNvPr id="9" name="Subtitle 2"/>
          <p:cNvSpPr txBox="1">
            <a:spLocks/>
          </p:cNvSpPr>
          <p:nvPr userDrawn="1"/>
        </p:nvSpPr>
        <p:spPr>
          <a:xfrm>
            <a:off x="2048719" y="6398793"/>
            <a:ext cx="5022375" cy="383007"/>
          </a:xfrm>
          <a:prstGeom prst="rect">
            <a:avLst/>
          </a:prstGeom>
          <a:noFill/>
          <a:ln>
            <a:noFill/>
          </a:ln>
        </p:spPr>
        <p:txBody>
          <a:bodyPr>
            <a:normAutofit/>
          </a:bodyPr>
          <a:lstStyle>
            <a:lvl1pPr marL="0" indent="0" algn="ctr" defTabSz="457200" rtl="0" eaLnBrk="1" latinLnBrk="0" hangingPunct="1">
              <a:spcBef>
                <a:spcPct val="20000"/>
              </a:spcBef>
              <a:buFont typeface="Arial"/>
              <a:buNone/>
              <a:defRPr sz="1600" b="0" i="0" kern="1200" cap="all">
                <a:ln>
                  <a:noFill/>
                </a:ln>
                <a:solidFill>
                  <a:srgbClr val="FFFFFF"/>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200" cap="none" dirty="0"/>
              <a:t>© Copyright 2014 Ekahau, I</a:t>
            </a:r>
            <a:r>
              <a:rPr lang="en-US" sz="1200" cap="none" baseline="0" dirty="0"/>
              <a:t>nc.</a:t>
            </a:r>
            <a:endParaRPr lang="en-US" sz="1200" cap="none" dirty="0"/>
          </a:p>
        </p:txBody>
      </p:sp>
      <p:sp>
        <p:nvSpPr>
          <p:cNvPr id="12" name="Rectangle 11"/>
          <p:cNvSpPr/>
          <p:nvPr userDrawn="1"/>
        </p:nvSpPr>
        <p:spPr>
          <a:xfrm>
            <a:off x="0" y="6172200"/>
            <a:ext cx="9144000" cy="685800"/>
          </a:xfrm>
          <a:prstGeom prst="rect">
            <a:avLst/>
          </a:prstGeom>
          <a:solidFill>
            <a:srgbClr val="00A8E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kstiruutu 5"/>
          <p:cNvSpPr txBox="1"/>
          <p:nvPr userDrawn="1"/>
        </p:nvSpPr>
        <p:spPr>
          <a:xfrm>
            <a:off x="7784117" y="6390845"/>
            <a:ext cx="619273" cy="243143"/>
          </a:xfrm>
          <a:prstGeom prst="rect">
            <a:avLst/>
          </a:prstGeom>
          <a:noFill/>
        </p:spPr>
        <p:txBody>
          <a:bodyPr wrap="square" rtlCol="0">
            <a:spAutoFit/>
          </a:bodyPr>
          <a:lstStyle/>
          <a:p>
            <a:pPr algn="r"/>
            <a:fld id="{7FA4929E-FDBF-3745-9B77-DAAB46CC0A8F}" type="slidenum">
              <a:rPr lang="fi-FI" sz="1200" smtClean="0">
                <a:solidFill>
                  <a:schemeClr val="bg1"/>
                </a:solidFill>
              </a:rPr>
              <a:pPr algn="r"/>
              <a:t>‹#›</a:t>
            </a:fld>
            <a:endParaRPr lang="fi-FI" sz="1200" dirty="0">
              <a:solidFill>
                <a:schemeClr val="bg1"/>
              </a:solidFill>
            </a:endParaRPr>
          </a:p>
        </p:txBody>
      </p:sp>
      <p:sp>
        <p:nvSpPr>
          <p:cNvPr id="14" name="Subtitle 2"/>
          <p:cNvSpPr txBox="1">
            <a:spLocks/>
          </p:cNvSpPr>
          <p:nvPr userDrawn="1"/>
        </p:nvSpPr>
        <p:spPr>
          <a:xfrm>
            <a:off x="2048719" y="6322593"/>
            <a:ext cx="5022375" cy="383007"/>
          </a:xfrm>
          <a:prstGeom prst="rect">
            <a:avLst/>
          </a:prstGeom>
          <a:noFill/>
          <a:ln>
            <a:noFill/>
          </a:ln>
        </p:spPr>
        <p:txBody>
          <a:bodyPr>
            <a:normAutofit/>
          </a:bodyPr>
          <a:lstStyle>
            <a:lvl1pPr marL="0" indent="0" algn="ctr" defTabSz="457200" rtl="0" eaLnBrk="1" latinLnBrk="0" hangingPunct="1">
              <a:spcBef>
                <a:spcPct val="20000"/>
              </a:spcBef>
              <a:buFont typeface="Arial"/>
              <a:buNone/>
              <a:defRPr sz="1600" b="0" i="0" kern="1200" cap="all">
                <a:ln>
                  <a:noFill/>
                </a:ln>
                <a:solidFill>
                  <a:srgbClr val="FFFFFF"/>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200" cap="none" dirty="0">
                <a:latin typeface="Verdana" panose="020B0604030504040204" pitchFamily="34" charset="0"/>
                <a:ea typeface="Verdana" panose="020B0604030504040204" pitchFamily="34" charset="0"/>
                <a:cs typeface="Verdana" panose="020B0604030504040204" pitchFamily="34" charset="0"/>
              </a:rPr>
              <a:t>© Copyright 2015 Ekahau, I</a:t>
            </a:r>
            <a:r>
              <a:rPr lang="en-US" sz="1200" cap="none" baseline="0" dirty="0">
                <a:latin typeface="Verdana" panose="020B0604030504040204" pitchFamily="34" charset="0"/>
                <a:ea typeface="Verdana" panose="020B0604030504040204" pitchFamily="34" charset="0"/>
                <a:cs typeface="Verdana" panose="020B0604030504040204" pitchFamily="34" charset="0"/>
              </a:rPr>
              <a:t>nc.</a:t>
            </a:r>
            <a:endParaRPr lang="en-US" sz="1200" cap="none" dirty="0">
              <a:latin typeface="Verdana" panose="020B0604030504040204" pitchFamily="34" charset="0"/>
              <a:ea typeface="Verdana" panose="020B0604030504040204" pitchFamily="34" charset="0"/>
              <a:cs typeface="Verdana" panose="020B0604030504040204" pitchFamily="34" charset="0"/>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71094" y="288599"/>
            <a:ext cx="1603006" cy="549602"/>
          </a:xfrm>
          <a:prstGeom prst="rect">
            <a:avLst/>
          </a:prstGeom>
        </p:spPr>
      </p:pic>
    </p:spTree>
    <p:extLst>
      <p:ext uri="{BB962C8B-B14F-4D97-AF65-F5344CB8AC3E}">
        <p14:creationId xmlns:p14="http://schemas.microsoft.com/office/powerpoint/2010/main" val="2234474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cSld name="Header &amp; empty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Otsikko 1"/>
          <p:cNvSpPr>
            <a:spLocks noGrp="1"/>
          </p:cNvSpPr>
          <p:nvPr>
            <p:ph type="title" hasCustomPrompt="1"/>
          </p:nvPr>
        </p:nvSpPr>
        <p:spPr>
          <a:xfrm>
            <a:off x="459250" y="274638"/>
            <a:ext cx="6599344" cy="1043513"/>
          </a:xfrm>
          <a:prstGeom prst="rect">
            <a:avLst/>
          </a:prstGeom>
        </p:spPr>
        <p:txBody>
          <a:bodyPr>
            <a:noAutofit/>
          </a:bodyPr>
          <a:lstStyle>
            <a:lvl1pPr algn="l">
              <a:defRPr sz="2800" b="0" i="0">
                <a:latin typeface="Helvetica Light"/>
                <a:cs typeface="Helvetica Light"/>
              </a:defRPr>
            </a:lvl1pPr>
          </a:lstStyle>
          <a:p>
            <a:r>
              <a:rPr lang="en-US" noProof="0" dirty="0"/>
              <a:t>Click to change title</a:t>
            </a:r>
            <a:br>
              <a:rPr lang="en-US" noProof="0" dirty="0"/>
            </a:br>
            <a:endParaRPr lang="en-US" noProof="0" dirty="0"/>
          </a:p>
        </p:txBody>
      </p:sp>
      <p:sp>
        <p:nvSpPr>
          <p:cNvPr id="7" name="Tekstiruutu 6"/>
          <p:cNvSpPr txBox="1"/>
          <p:nvPr userDrawn="1"/>
        </p:nvSpPr>
        <p:spPr>
          <a:xfrm>
            <a:off x="7892721" y="6417237"/>
            <a:ext cx="562975" cy="276999"/>
          </a:xfrm>
          <a:prstGeom prst="rect">
            <a:avLst/>
          </a:prstGeom>
          <a:noFill/>
        </p:spPr>
        <p:txBody>
          <a:bodyPr wrap="square" rtlCol="0">
            <a:spAutoFit/>
          </a:bodyPr>
          <a:lstStyle/>
          <a:p>
            <a:pPr algn="r"/>
            <a:fld id="{7FA4929E-FDBF-3745-9B77-DAAB46CC0A8F}" type="slidenum">
              <a:rPr lang="fi-FI" sz="1200" smtClean="0">
                <a:solidFill>
                  <a:schemeClr val="bg1"/>
                </a:solidFill>
              </a:rPr>
              <a:pPr algn="r"/>
              <a:t>‹#›</a:t>
            </a:fld>
            <a:endParaRPr lang="fi-FI" sz="1200" dirty="0">
              <a:solidFill>
                <a:schemeClr val="bg1"/>
              </a:solidFill>
            </a:endParaRPr>
          </a:p>
        </p:txBody>
      </p:sp>
      <p:sp>
        <p:nvSpPr>
          <p:cNvPr id="5" name="Subtitle 2"/>
          <p:cNvSpPr txBox="1">
            <a:spLocks/>
          </p:cNvSpPr>
          <p:nvPr userDrawn="1"/>
        </p:nvSpPr>
        <p:spPr>
          <a:xfrm>
            <a:off x="2048719" y="6398793"/>
            <a:ext cx="5022375" cy="383007"/>
          </a:xfrm>
          <a:prstGeom prst="rect">
            <a:avLst/>
          </a:prstGeom>
          <a:noFill/>
          <a:ln>
            <a:noFill/>
          </a:ln>
        </p:spPr>
        <p:txBody>
          <a:bodyPr>
            <a:normAutofit/>
          </a:bodyPr>
          <a:lstStyle>
            <a:lvl1pPr marL="0" indent="0" algn="ctr" defTabSz="457200" rtl="0" eaLnBrk="1" latinLnBrk="0" hangingPunct="1">
              <a:spcBef>
                <a:spcPct val="20000"/>
              </a:spcBef>
              <a:buFont typeface="Arial"/>
              <a:buNone/>
              <a:defRPr sz="1600" b="0" i="0" kern="1200" cap="all">
                <a:ln>
                  <a:noFill/>
                </a:ln>
                <a:solidFill>
                  <a:srgbClr val="FFFFFF"/>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200" cap="none" dirty="0"/>
              <a:t>© Copyright 2014 Ekahau, I</a:t>
            </a:r>
            <a:r>
              <a:rPr lang="en-US" sz="1200" cap="none" baseline="0" dirty="0"/>
              <a:t>nc.</a:t>
            </a:r>
            <a:endParaRPr lang="en-US" sz="1200" cap="none" dirty="0"/>
          </a:p>
        </p:txBody>
      </p:sp>
    </p:spTree>
    <p:extLst>
      <p:ext uri="{BB962C8B-B14F-4D97-AF65-F5344CB8AC3E}">
        <p14:creationId xmlns:p14="http://schemas.microsoft.com/office/powerpoint/2010/main" val="3294447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56578" y="6132444"/>
            <a:ext cx="1594629" cy="760107"/>
          </a:xfrm>
          <a:prstGeom prst="rect">
            <a:avLst/>
          </a:prstGeom>
        </p:spPr>
      </p:pic>
      <p:sp>
        <p:nvSpPr>
          <p:cNvPr id="9" name="Subtitle 2"/>
          <p:cNvSpPr txBox="1">
            <a:spLocks/>
          </p:cNvSpPr>
          <p:nvPr userDrawn="1"/>
        </p:nvSpPr>
        <p:spPr>
          <a:xfrm>
            <a:off x="2209800" y="6473134"/>
            <a:ext cx="5022375" cy="383007"/>
          </a:xfrm>
          <a:prstGeom prst="rect">
            <a:avLst/>
          </a:prstGeom>
          <a:noFill/>
          <a:ln>
            <a:noFill/>
          </a:ln>
        </p:spPr>
        <p:txBody>
          <a:bodyPr>
            <a:normAutofit/>
          </a:bodyPr>
          <a:lstStyle>
            <a:lvl1pPr marL="0" indent="0" algn="ctr" defTabSz="457200" rtl="0" eaLnBrk="1" latinLnBrk="0" hangingPunct="1">
              <a:spcBef>
                <a:spcPct val="20000"/>
              </a:spcBef>
              <a:buFont typeface="Arial"/>
              <a:buNone/>
              <a:defRPr sz="1600" b="0" i="0" kern="1200" cap="all">
                <a:ln>
                  <a:noFill/>
                </a:ln>
                <a:solidFill>
                  <a:srgbClr val="FFFFFF"/>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200" cap="none" dirty="0">
                <a:solidFill>
                  <a:srgbClr val="F26A25"/>
                </a:solidFill>
                <a:latin typeface="Verdana" panose="020B0604030504040204" pitchFamily="34" charset="0"/>
                <a:ea typeface="Verdana" panose="020B0604030504040204" pitchFamily="34" charset="0"/>
                <a:cs typeface="Verdana" panose="020B0604030504040204" pitchFamily="34" charset="0"/>
              </a:rPr>
              <a:t>© Copyright 2016-2017 AiRISTA,</a:t>
            </a:r>
            <a:r>
              <a:rPr lang="en-US" sz="1200" cap="none" baseline="0" dirty="0">
                <a:solidFill>
                  <a:srgbClr val="F26A25"/>
                </a:solidFill>
                <a:latin typeface="Verdana" panose="020B0604030504040204" pitchFamily="34" charset="0"/>
                <a:ea typeface="Verdana" panose="020B0604030504040204" pitchFamily="34" charset="0"/>
                <a:cs typeface="Verdana" panose="020B0604030504040204" pitchFamily="34" charset="0"/>
              </a:rPr>
              <a:t> LLC.</a:t>
            </a:r>
            <a:endParaRPr lang="en-US" sz="1200" cap="none" dirty="0">
              <a:solidFill>
                <a:srgbClr val="F26A25"/>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Rectangle 9"/>
          <p:cNvSpPr/>
          <p:nvPr userDrawn="1"/>
        </p:nvSpPr>
        <p:spPr>
          <a:xfrm>
            <a:off x="1066801" y="1232988"/>
            <a:ext cx="8077200" cy="45719"/>
          </a:xfrm>
          <a:prstGeom prst="rect">
            <a:avLst/>
          </a:prstGeom>
          <a:solidFill>
            <a:srgbClr val="3C559F"/>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00" y="762000"/>
            <a:ext cx="2717929" cy="440826"/>
          </a:xfrm>
          <a:prstGeom prst="rect">
            <a:avLst/>
          </a:prstGeom>
        </p:spPr>
      </p:pic>
    </p:spTree>
    <p:extLst>
      <p:ext uri="{BB962C8B-B14F-4D97-AF65-F5344CB8AC3E}">
        <p14:creationId xmlns:p14="http://schemas.microsoft.com/office/powerpoint/2010/main" val="1266415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B4AF0-C63C-8C4F-9C36-ECEEE20D56C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4B4B6D-8654-984B-9E93-20683CD3CA5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653082-86D5-484C-B5DD-5E6EE52E16B5}"/>
              </a:ext>
            </a:extLst>
          </p:cNvPr>
          <p:cNvSpPr>
            <a:spLocks noGrp="1"/>
          </p:cNvSpPr>
          <p:nvPr>
            <p:ph type="dt" sz="half" idx="10"/>
          </p:nvPr>
        </p:nvSpPr>
        <p:spPr/>
        <p:txBody>
          <a:bodyPr/>
          <a:lstStyle/>
          <a:p>
            <a:fld id="{1CDCF15C-FED9-4347-8F65-71255CE796E9}" type="datetimeFigureOut">
              <a:rPr lang="en-US" smtClean="0"/>
              <a:t>5/2/2019</a:t>
            </a:fld>
            <a:endParaRPr lang="en-US"/>
          </a:p>
        </p:txBody>
      </p:sp>
      <p:sp>
        <p:nvSpPr>
          <p:cNvPr id="5" name="Footer Placeholder 4">
            <a:extLst>
              <a:ext uri="{FF2B5EF4-FFF2-40B4-BE49-F238E27FC236}">
                <a16:creationId xmlns:a16="http://schemas.microsoft.com/office/drawing/2014/main" id="{A761711C-B874-974A-BD4C-F195AE9FE7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0164B7-EEA7-7444-8D4E-A9C0E151C1E0}"/>
              </a:ext>
            </a:extLst>
          </p:cNvPr>
          <p:cNvSpPr>
            <a:spLocks noGrp="1"/>
          </p:cNvSpPr>
          <p:nvPr>
            <p:ph type="sldNum" sz="quarter" idx="12"/>
          </p:nvPr>
        </p:nvSpPr>
        <p:spPr/>
        <p:txBody>
          <a:bodyPr/>
          <a:lstStyle/>
          <a:p>
            <a:fld id="{73EBAE0C-789D-5E4E-81FF-11D5B616B32A}" type="slidenum">
              <a:rPr lang="en-US" smtClean="0"/>
              <a:t>‹#›</a:t>
            </a:fld>
            <a:endParaRPr lang="en-US"/>
          </a:p>
        </p:txBody>
      </p:sp>
    </p:spTree>
    <p:extLst>
      <p:ext uri="{BB962C8B-B14F-4D97-AF65-F5344CB8AC3E}">
        <p14:creationId xmlns:p14="http://schemas.microsoft.com/office/powerpoint/2010/main" val="100545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2094" y="5875020"/>
            <a:ext cx="9144000" cy="982980"/>
          </a:xfrm>
          <a:prstGeom prst="rect">
            <a:avLst/>
          </a:prstGeom>
        </p:spPr>
      </p:pic>
      <p:sp>
        <p:nvSpPr>
          <p:cNvPr id="4" name="Subtitle 2">
            <a:extLst>
              <a:ext uri="{FF2B5EF4-FFF2-40B4-BE49-F238E27FC236}">
                <a16:creationId xmlns:a16="http://schemas.microsoft.com/office/drawing/2014/main" id="{3A25E7EA-6E1F-CB40-9017-1E696D72F4A1}"/>
              </a:ext>
            </a:extLst>
          </p:cNvPr>
          <p:cNvSpPr txBox="1">
            <a:spLocks/>
          </p:cNvSpPr>
          <p:nvPr userDrawn="1"/>
        </p:nvSpPr>
        <p:spPr>
          <a:xfrm>
            <a:off x="2209800" y="6474993"/>
            <a:ext cx="5022375" cy="383007"/>
          </a:xfrm>
          <a:prstGeom prst="rect">
            <a:avLst/>
          </a:prstGeom>
          <a:noFill/>
          <a:ln>
            <a:noFill/>
          </a:ln>
        </p:spPr>
        <p:txBody>
          <a:bodyPr>
            <a:normAutofit/>
          </a:bodyPr>
          <a:lstStyle>
            <a:lvl1pPr marL="0" indent="0" algn="ctr" defTabSz="457200" rtl="0" eaLnBrk="1" latinLnBrk="0" hangingPunct="1">
              <a:spcBef>
                <a:spcPct val="20000"/>
              </a:spcBef>
              <a:buFont typeface="Arial"/>
              <a:buNone/>
              <a:defRPr sz="1600" b="0" i="0" kern="1200" cap="all">
                <a:ln>
                  <a:noFill/>
                </a:ln>
                <a:solidFill>
                  <a:srgbClr val="FFFFFF"/>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200" cap="none" dirty="0">
                <a:solidFill>
                  <a:schemeClr val="bg1"/>
                </a:solidFill>
                <a:latin typeface="Verdana" panose="020B0604030504040204" pitchFamily="34" charset="0"/>
                <a:ea typeface="Verdana" panose="020B0604030504040204" pitchFamily="34" charset="0"/>
                <a:cs typeface="Verdana" panose="020B0604030504040204" pitchFamily="34" charset="0"/>
              </a:rPr>
              <a:t>© Copyright 2016-2017 AiRISTA,</a:t>
            </a:r>
            <a:r>
              <a:rPr lang="en-US" sz="1200" cap="none" baseline="0" dirty="0">
                <a:solidFill>
                  <a:schemeClr val="bg1"/>
                </a:solidFill>
                <a:latin typeface="Verdana" panose="020B0604030504040204" pitchFamily="34" charset="0"/>
                <a:ea typeface="Verdana" panose="020B0604030504040204" pitchFamily="34" charset="0"/>
                <a:cs typeface="Verdana" panose="020B0604030504040204" pitchFamily="34" charset="0"/>
              </a:rPr>
              <a:t> LLC</a:t>
            </a:r>
            <a:r>
              <a:rPr lang="en-US" sz="1200" cap="none" baseline="0" dirty="0">
                <a:solidFill>
                  <a:srgbClr val="F26A25"/>
                </a:solidFill>
                <a:latin typeface="Verdana" panose="020B0604030504040204" pitchFamily="34" charset="0"/>
                <a:ea typeface="Verdana" panose="020B0604030504040204" pitchFamily="34" charset="0"/>
                <a:cs typeface="Verdana" panose="020B0604030504040204" pitchFamily="34" charset="0"/>
              </a:rPr>
              <a:t>.</a:t>
            </a:r>
            <a:endParaRPr lang="en-US" sz="1200" cap="none" dirty="0">
              <a:solidFill>
                <a:srgbClr val="F26A25"/>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5539338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3" r:id="rId3"/>
    <p:sldLayoutId id="2147483694" r:id="rId4"/>
    <p:sldLayoutId id="2147483704" r:id="rId5"/>
    <p:sldLayoutId id="2147483705" r:id="rId6"/>
    <p:sldLayoutId id="2147483706" r:id="rId7"/>
    <p:sldLayoutId id="2147483707"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08BBC8-CA21-CB41-A5F4-204FEE74A2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1298F4-B8DE-3B4A-8705-13415883DC5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2C24BB-63C8-5E4A-AF8E-14CF90CD4FF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CF15C-FED9-4347-8F65-71255CE796E9}" type="datetimeFigureOut">
              <a:rPr lang="en-US" smtClean="0"/>
              <a:t>5/2/2019</a:t>
            </a:fld>
            <a:endParaRPr lang="en-US"/>
          </a:p>
        </p:txBody>
      </p:sp>
      <p:sp>
        <p:nvSpPr>
          <p:cNvPr id="5" name="Footer Placeholder 4">
            <a:extLst>
              <a:ext uri="{FF2B5EF4-FFF2-40B4-BE49-F238E27FC236}">
                <a16:creationId xmlns:a16="http://schemas.microsoft.com/office/drawing/2014/main" id="{D97D48CD-9400-E042-AB2F-484C74D9C02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5FB0F3-A758-B942-A691-437174B8CB90}"/>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BAE0C-789D-5E4E-81FF-11D5B616B32A}" type="slidenum">
              <a:rPr lang="en-US" smtClean="0"/>
              <a:t>‹#›</a:t>
            </a:fld>
            <a:endParaRPr lang="en-US"/>
          </a:p>
        </p:txBody>
      </p:sp>
    </p:spTree>
    <p:extLst>
      <p:ext uri="{BB962C8B-B14F-4D97-AF65-F5344CB8AC3E}">
        <p14:creationId xmlns:p14="http://schemas.microsoft.com/office/powerpoint/2010/main" val="954173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hyperlink" Target="mailto:sebastian@kls-tech.com"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www.miamiherald.com/news/business/article189442764.html"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fi-FI" dirty="0"/>
              <a:t>Enhancing Staff Safety with Location Awareness</a:t>
            </a:r>
            <a:endParaRPr lang="en-US" dirty="0"/>
          </a:p>
        </p:txBody>
      </p:sp>
      <p:sp>
        <p:nvSpPr>
          <p:cNvPr id="2" name="Subtitle 1"/>
          <p:cNvSpPr>
            <a:spLocks noGrp="1"/>
          </p:cNvSpPr>
          <p:nvPr>
            <p:ph type="subTitle" idx="1"/>
          </p:nvPr>
        </p:nvSpPr>
        <p:spPr>
          <a:xfrm>
            <a:off x="2895600" y="4495800"/>
            <a:ext cx="6400800" cy="914400"/>
          </a:xfrm>
        </p:spPr>
        <p:txBody>
          <a:bodyPr/>
          <a:lstStyle/>
          <a:p>
            <a:r>
              <a:rPr lang="fi-FI" i="1" dirty="0">
                <a:solidFill>
                  <a:schemeClr val="bg1"/>
                </a:solidFill>
              </a:rPr>
              <a:t>Hospitality</a:t>
            </a:r>
            <a:endParaRPr lang="en-US" dirty="0">
              <a:solidFill>
                <a:schemeClr val="bg1"/>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6400" y="4038600"/>
            <a:ext cx="3276600" cy="2174820"/>
          </a:xfrm>
          <a:prstGeom prst="rect">
            <a:avLst/>
          </a:prstGeom>
        </p:spPr>
      </p:pic>
      <p:sp>
        <p:nvSpPr>
          <p:cNvPr id="12" name="Rectangle 8">
            <a:extLst>
              <a:ext uri="{FF2B5EF4-FFF2-40B4-BE49-F238E27FC236}">
                <a16:creationId xmlns:a16="http://schemas.microsoft.com/office/drawing/2014/main" id="{AF0E07F1-0F37-43A0-9E91-267FFC5FFB09}"/>
              </a:ext>
            </a:extLst>
          </p:cNvPr>
          <p:cNvSpPr>
            <a:spLocks noChangeArrowheads="1"/>
          </p:cNvSpPr>
          <p:nvPr/>
        </p:nvSpPr>
        <p:spPr bwMode="auto">
          <a:xfrm>
            <a:off x="6019800" y="1006733"/>
            <a:ext cx="289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en-US" altLang="en-US" sz="120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(516) 829-3687 | sebastian@kls-tech.com</a:t>
            </a:r>
            <a:endParaRPr kumimoji="0" lang="en-US" altLang="en-US" sz="1200" i="0" u="none" strike="noStrike" cap="none" normalizeH="0" baseline="0" dirty="0">
              <a:ln>
                <a:noFill/>
              </a:ln>
              <a:solidFill>
                <a:schemeClr val="tx1"/>
              </a:solidFill>
              <a:effectLst/>
              <a:latin typeface="Arial" panose="020B0604020202020204" pitchFamily="34" charset="0"/>
            </a:endParaRPr>
          </a:p>
        </p:txBody>
      </p:sp>
      <p:pic>
        <p:nvPicPr>
          <p:cNvPr id="7" name="Picture 6">
            <a:extLst>
              <a:ext uri="{FF2B5EF4-FFF2-40B4-BE49-F238E27FC236}">
                <a16:creationId xmlns:a16="http://schemas.microsoft.com/office/drawing/2014/main" id="{649B3D7C-78F5-49CB-86D9-F11F3DA40D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88424" y="-838200"/>
            <a:ext cx="2790676" cy="2790676"/>
          </a:xfrm>
          <a:prstGeom prst="rect">
            <a:avLst/>
          </a:prstGeom>
        </p:spPr>
      </p:pic>
    </p:spTree>
    <p:extLst>
      <p:ext uri="{BB962C8B-B14F-4D97-AF65-F5344CB8AC3E}">
        <p14:creationId xmlns:p14="http://schemas.microsoft.com/office/powerpoint/2010/main" val="498760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6553200" cy="1249362"/>
          </a:xfrm>
        </p:spPr>
        <p:txBody>
          <a:bodyPr/>
          <a:lstStyle/>
          <a:p>
            <a:r>
              <a:rPr lang="en-US" sz="3600" dirty="0"/>
              <a:t>Certified Partner</a:t>
            </a:r>
          </a:p>
        </p:txBody>
      </p:sp>
      <p:sp>
        <p:nvSpPr>
          <p:cNvPr id="4" name="Text Box 2">
            <a:extLst>
              <a:ext uri="{FF2B5EF4-FFF2-40B4-BE49-F238E27FC236}">
                <a16:creationId xmlns:a16="http://schemas.microsoft.com/office/drawing/2014/main" id="{98C8E5F8-F947-404E-A97D-F60AC1463215}"/>
              </a:ext>
            </a:extLst>
          </p:cNvPr>
          <p:cNvSpPr txBox="1"/>
          <p:nvPr/>
        </p:nvSpPr>
        <p:spPr>
          <a:xfrm>
            <a:off x="609601" y="1859915"/>
            <a:ext cx="5192712" cy="313817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KLS TECHNOLOGIES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239 Great Neck Road, Suite 201</a:t>
            </a:r>
          </a:p>
          <a:p>
            <a:pPr marL="0" marR="0">
              <a:spcBef>
                <a:spcPts val="0"/>
              </a:spcBef>
              <a:spcAft>
                <a:spcPts val="0"/>
              </a:spcAft>
            </a:pPr>
            <a:r>
              <a:rPr lang="en-US" sz="1200" dirty="0">
                <a:latin typeface="Calibri" panose="020F0502020204030204" pitchFamily="34" charset="0"/>
                <a:ea typeface="Calibri" panose="020F0502020204030204" pitchFamily="34" charset="0"/>
                <a:cs typeface="Times New Roman" panose="02020603050405020304" pitchFamily="18" charset="0"/>
              </a:rPr>
              <a:t>Great Neck, NY 11021</a:t>
            </a:r>
          </a:p>
          <a:p>
            <a:pPr marL="0" marR="0">
              <a:spcBef>
                <a:spcPts val="0"/>
              </a:spcBef>
              <a:spcAft>
                <a:spcPts val="0"/>
              </a:spcAft>
            </a:pPr>
            <a:r>
              <a:rPr lang="en-US" sz="1200" dirty="0">
                <a:latin typeface="Calibri" panose="020F0502020204030204" pitchFamily="34" charset="0"/>
                <a:ea typeface="Calibri" panose="020F0502020204030204" pitchFamily="34" charset="0"/>
                <a:cs typeface="Times New Roman" panose="02020603050405020304" pitchFamily="18" charset="0"/>
                <a:hlinkClick r:id="rId3"/>
              </a:rPr>
              <a:t>sebastian@kls-tech.com</a:t>
            </a:r>
            <a:r>
              <a:rPr lang="en-US" sz="1200" dirty="0">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516-829-3687</a:t>
            </a:r>
          </a:p>
        </p:txBody>
      </p:sp>
      <p:pic>
        <p:nvPicPr>
          <p:cNvPr id="5" name="Picture 4">
            <a:extLst>
              <a:ext uri="{FF2B5EF4-FFF2-40B4-BE49-F238E27FC236}">
                <a16:creationId xmlns:a16="http://schemas.microsoft.com/office/drawing/2014/main" id="{BD364CD6-66DC-48B2-9035-4CDEB1CED0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00" y="1066800"/>
            <a:ext cx="3066753" cy="3066753"/>
          </a:xfrm>
          <a:prstGeom prst="rect">
            <a:avLst/>
          </a:prstGeom>
        </p:spPr>
      </p:pic>
    </p:spTree>
    <p:extLst>
      <p:ext uri="{BB962C8B-B14F-4D97-AF65-F5344CB8AC3E}">
        <p14:creationId xmlns:p14="http://schemas.microsoft.com/office/powerpoint/2010/main" val="863247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5"/>
          <p:cNvSpPr>
            <a:spLocks noGrp="1" noChangeArrowheads="1"/>
          </p:cNvSpPr>
          <p:nvPr>
            <p:ph type="title"/>
          </p:nvPr>
        </p:nvSpPr>
        <p:spPr>
          <a:xfrm>
            <a:off x="457200" y="709670"/>
            <a:ext cx="5257800" cy="1143000"/>
          </a:xfrm>
        </p:spPr>
        <p:txBody>
          <a:bodyPr/>
          <a:lstStyle/>
          <a:p>
            <a:r>
              <a:rPr lang="en-US" dirty="0"/>
              <a:t>About </a:t>
            </a:r>
            <a:r>
              <a:rPr lang="en-US" dirty="0" err="1"/>
              <a:t>AiRISTA</a:t>
            </a:r>
            <a:r>
              <a:rPr lang="en-US" dirty="0"/>
              <a:t> Flow</a:t>
            </a:r>
          </a:p>
        </p:txBody>
      </p:sp>
      <p:sp>
        <p:nvSpPr>
          <p:cNvPr id="10" name="Rectangle 6"/>
          <p:cNvSpPr txBox="1">
            <a:spLocks noChangeArrowheads="1"/>
          </p:cNvSpPr>
          <p:nvPr/>
        </p:nvSpPr>
        <p:spPr bwMode="auto">
          <a:xfrm>
            <a:off x="381000" y="1676400"/>
            <a:ext cx="7924800" cy="3276600"/>
          </a:xfrm>
          <a:prstGeom prst="rect">
            <a:avLst/>
          </a:prstGeom>
          <a:noFill/>
          <a:ln w="9525">
            <a:noFill/>
            <a:miter lim="800000"/>
            <a:headEnd/>
            <a:tailEnd/>
          </a:ln>
        </p:spPr>
        <p:txBody>
          <a:bodyPr/>
          <a:lstStyle>
            <a:lvl1pPr marL="293688" indent="-293688" algn="l" rtl="0" eaLnBrk="0" fontAlgn="base" hangingPunct="0">
              <a:spcBef>
                <a:spcPct val="20000"/>
              </a:spcBef>
              <a:spcAft>
                <a:spcPct val="0"/>
              </a:spcAft>
              <a:buClr>
                <a:schemeClr val="accent2"/>
              </a:buClr>
              <a:buChar char="•"/>
              <a:defRPr sz="2400">
                <a:solidFill>
                  <a:schemeClr val="tx1"/>
                </a:solidFill>
                <a:latin typeface="+mn-lt"/>
                <a:ea typeface="ＭＳ Ｐゴシック" charset="-128"/>
                <a:cs typeface="ＭＳ Ｐゴシック" charset="-128"/>
              </a:defRPr>
            </a:lvl1pPr>
            <a:lvl2pPr marL="685800" indent="-277813" algn="l" rtl="0" eaLnBrk="0" fontAlgn="base" hangingPunct="0">
              <a:spcBef>
                <a:spcPct val="20000"/>
              </a:spcBef>
              <a:spcAft>
                <a:spcPct val="0"/>
              </a:spcAft>
              <a:buClr>
                <a:schemeClr val="accent2"/>
              </a:buClr>
              <a:buChar char="–"/>
              <a:defRPr sz="2200">
                <a:solidFill>
                  <a:schemeClr val="tx1"/>
                </a:solidFill>
                <a:latin typeface="+mn-lt"/>
                <a:ea typeface="ＭＳ Ｐゴシック" charset="-128"/>
              </a:defRPr>
            </a:lvl2pPr>
            <a:lvl3pPr marL="1028700" indent="-228600" algn="l" rtl="0" eaLnBrk="0" fontAlgn="base" hangingPunct="0">
              <a:spcBef>
                <a:spcPct val="20000"/>
              </a:spcBef>
              <a:spcAft>
                <a:spcPct val="0"/>
              </a:spcAft>
              <a:buClr>
                <a:schemeClr val="accent2"/>
              </a:buClr>
              <a:buChar char="•"/>
              <a:defRPr sz="2000">
                <a:solidFill>
                  <a:schemeClr val="tx1"/>
                </a:solidFill>
                <a:latin typeface="+mn-lt"/>
                <a:ea typeface="ＭＳ Ｐゴシック" charset="-128"/>
              </a:defRPr>
            </a:lvl3pPr>
            <a:lvl4pPr marL="1371600" indent="-228600" algn="l" rtl="0" eaLnBrk="0" fontAlgn="base" hangingPunct="0">
              <a:spcBef>
                <a:spcPct val="20000"/>
              </a:spcBef>
              <a:spcAft>
                <a:spcPct val="0"/>
              </a:spcAft>
              <a:buClr>
                <a:schemeClr val="accent2"/>
              </a:buClr>
              <a:buChar char="–"/>
              <a:defRPr>
                <a:solidFill>
                  <a:schemeClr val="tx1"/>
                </a:solidFill>
                <a:latin typeface="+mn-lt"/>
                <a:ea typeface="ＭＳ Ｐゴシック" charset="-128"/>
              </a:defRPr>
            </a:lvl4pPr>
            <a:lvl5pPr marL="1714500" indent="-228600" algn="l" rtl="0" eaLnBrk="0" fontAlgn="base" hangingPunct="0">
              <a:spcBef>
                <a:spcPct val="20000"/>
              </a:spcBef>
              <a:spcAft>
                <a:spcPct val="0"/>
              </a:spcAft>
              <a:buClr>
                <a:schemeClr val="accent2"/>
              </a:buClr>
              <a:buChar char="»"/>
              <a:defRPr>
                <a:solidFill>
                  <a:schemeClr val="tx1"/>
                </a:solidFill>
                <a:latin typeface="+mn-lt"/>
                <a:ea typeface="ＭＳ Ｐゴシック" charset="-128"/>
              </a:defRPr>
            </a:lvl5pPr>
            <a:lvl6pPr marL="2171700" indent="-228600" algn="l" rtl="0" eaLnBrk="1" fontAlgn="base" hangingPunct="1">
              <a:spcBef>
                <a:spcPct val="20000"/>
              </a:spcBef>
              <a:spcAft>
                <a:spcPct val="0"/>
              </a:spcAft>
              <a:buClr>
                <a:schemeClr val="accent2"/>
              </a:buClr>
              <a:buChar char="»"/>
              <a:defRPr>
                <a:solidFill>
                  <a:schemeClr val="tx1"/>
                </a:solidFill>
                <a:latin typeface="+mn-lt"/>
                <a:ea typeface="ＭＳ Ｐゴシック" charset="-128"/>
              </a:defRPr>
            </a:lvl6pPr>
            <a:lvl7pPr marL="2628900" indent="-228600" algn="l" rtl="0" eaLnBrk="1" fontAlgn="base" hangingPunct="1">
              <a:spcBef>
                <a:spcPct val="20000"/>
              </a:spcBef>
              <a:spcAft>
                <a:spcPct val="0"/>
              </a:spcAft>
              <a:buClr>
                <a:schemeClr val="accent2"/>
              </a:buClr>
              <a:buChar char="»"/>
              <a:defRPr>
                <a:solidFill>
                  <a:schemeClr val="tx1"/>
                </a:solidFill>
                <a:latin typeface="+mn-lt"/>
                <a:ea typeface="ＭＳ Ｐゴシック" charset="-128"/>
              </a:defRPr>
            </a:lvl7pPr>
            <a:lvl8pPr marL="3086100" indent="-228600" algn="l" rtl="0" eaLnBrk="1" fontAlgn="base" hangingPunct="1">
              <a:spcBef>
                <a:spcPct val="20000"/>
              </a:spcBef>
              <a:spcAft>
                <a:spcPct val="0"/>
              </a:spcAft>
              <a:buClr>
                <a:schemeClr val="accent2"/>
              </a:buClr>
              <a:buChar char="»"/>
              <a:defRPr>
                <a:solidFill>
                  <a:schemeClr val="tx1"/>
                </a:solidFill>
                <a:latin typeface="+mn-lt"/>
                <a:ea typeface="ＭＳ Ｐゴシック" charset="-128"/>
              </a:defRPr>
            </a:lvl8pPr>
            <a:lvl9pPr marL="3543300" indent="-228600" algn="l" rtl="0" eaLnBrk="1" fontAlgn="base" hangingPunct="1">
              <a:spcBef>
                <a:spcPct val="20000"/>
              </a:spcBef>
              <a:spcAft>
                <a:spcPct val="0"/>
              </a:spcAft>
              <a:buClr>
                <a:schemeClr val="accent2"/>
              </a:buClr>
              <a:buChar char="»"/>
              <a:defRPr>
                <a:solidFill>
                  <a:schemeClr val="tx1"/>
                </a:solidFill>
                <a:latin typeface="+mn-lt"/>
                <a:ea typeface="ＭＳ Ｐゴシック" charset="-128"/>
              </a:defRPr>
            </a:lvl9pPr>
          </a:lstStyle>
          <a:p>
            <a:pPr marL="342900" indent="-342900" eaLnBrk="1" hangingPunct="1">
              <a:buClr>
                <a:srgbClr val="0582B5"/>
              </a:buClr>
              <a:buFont typeface="Arial" panose="020B0604020202020204" pitchFamily="34" charset="0"/>
              <a:buChar char="•"/>
            </a:pPr>
            <a:r>
              <a:rPr lang="en-US" sz="1800" dirty="0">
                <a:ea typeface="+mn-ea"/>
                <a:cs typeface="+mn-cs"/>
              </a:rPr>
              <a:t>                was established in 2000 and created </a:t>
            </a:r>
            <a:r>
              <a:rPr lang="en-US" sz="1800" dirty="0" err="1">
                <a:ea typeface="+mn-ea"/>
                <a:cs typeface="+mn-cs"/>
              </a:rPr>
              <a:t>AiRISTA</a:t>
            </a:r>
            <a:r>
              <a:rPr lang="en-US" sz="1800" dirty="0">
                <a:ea typeface="+mn-ea"/>
                <a:cs typeface="+mn-cs"/>
              </a:rPr>
              <a:t> Flow formed in 2016. </a:t>
            </a:r>
            <a:endParaRPr lang="en-US" sz="2000" dirty="0"/>
          </a:p>
          <a:p>
            <a:pPr marL="0" indent="0" eaLnBrk="1" hangingPunct="1">
              <a:buClr>
                <a:srgbClr val="0582B5"/>
              </a:buClr>
              <a:buNone/>
            </a:pPr>
            <a:endParaRPr lang="en-US" sz="2000" dirty="0"/>
          </a:p>
          <a:p>
            <a:pPr marL="342900" indent="-342900" eaLnBrk="1" hangingPunct="1">
              <a:buClr>
                <a:srgbClr val="0582B5"/>
              </a:buClr>
            </a:pPr>
            <a:r>
              <a:rPr lang="en-US" sz="2000" dirty="0"/>
              <a:t>10 patents for Wi-Fi-based RTLS algorithms.</a:t>
            </a:r>
          </a:p>
          <a:p>
            <a:pPr marL="0" indent="0" eaLnBrk="1" hangingPunct="1">
              <a:buClr>
                <a:srgbClr val="0582B5"/>
              </a:buClr>
              <a:buNone/>
            </a:pPr>
            <a:endParaRPr lang="en-US" sz="2000" dirty="0"/>
          </a:p>
          <a:p>
            <a:pPr marL="342900" indent="-342900" eaLnBrk="1" hangingPunct="1">
              <a:buClr>
                <a:srgbClr val="0582B5"/>
              </a:buClr>
            </a:pPr>
            <a:r>
              <a:rPr lang="en-US" sz="2000" dirty="0"/>
              <a:t>Three US offices, one international office in Finland.</a:t>
            </a:r>
          </a:p>
          <a:p>
            <a:pPr marL="0" indent="0" eaLnBrk="1" hangingPunct="1">
              <a:buClr>
                <a:srgbClr val="0582B5"/>
              </a:buClr>
              <a:buNone/>
            </a:pPr>
            <a:endParaRPr lang="en-US" sz="2000" dirty="0"/>
          </a:p>
          <a:p>
            <a:pPr marL="342900" indent="-342900" eaLnBrk="1" hangingPunct="1">
              <a:buClr>
                <a:srgbClr val="0582B5"/>
              </a:buClr>
              <a:buFont typeface="Arial" panose="020B0604020202020204" pitchFamily="34" charset="0"/>
              <a:buChar char="•"/>
            </a:pPr>
            <a:r>
              <a:rPr lang="en-US" sz="2000" dirty="0"/>
              <a:t>1,400+ systems and 10,000+ users worldwide </a:t>
            </a:r>
            <a:r>
              <a:rPr lang="en-US" sz="2000" dirty="0">
                <a:ea typeface="+mn-ea"/>
                <a:cs typeface="+mn-cs"/>
              </a:rPr>
              <a:t>serving, primarily: </a:t>
            </a:r>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1670931"/>
            <a:ext cx="905262" cy="316155"/>
          </a:xfrm>
          <a:prstGeom prst="rect">
            <a:avLst/>
          </a:prstGeom>
        </p:spPr>
      </p:pic>
      <p:sp>
        <p:nvSpPr>
          <p:cNvPr id="21" name="TextBox 20"/>
          <p:cNvSpPr txBox="1"/>
          <p:nvPr/>
        </p:nvSpPr>
        <p:spPr>
          <a:xfrm>
            <a:off x="1143000" y="4271267"/>
            <a:ext cx="6049585" cy="929485"/>
          </a:xfrm>
          <a:prstGeom prst="rect">
            <a:avLst/>
          </a:prstGeom>
          <a:noFill/>
        </p:spPr>
        <p:txBody>
          <a:bodyPr wrap="square" numCol="2" rtlCol="0">
            <a:spAutoFit/>
          </a:bodyPr>
          <a:lstStyle/>
          <a:p>
            <a:pPr marL="677862" lvl="1" indent="-285750" fontAlgn="base">
              <a:spcBef>
                <a:spcPct val="20000"/>
              </a:spcBef>
              <a:spcAft>
                <a:spcPct val="0"/>
              </a:spcAft>
              <a:buClr>
                <a:srgbClr val="0582B5"/>
              </a:buClr>
              <a:buChar char="–"/>
            </a:pPr>
            <a:r>
              <a:rPr lang="en-US" sz="1600" dirty="0"/>
              <a:t>Federal government organizations &amp; institutions</a:t>
            </a:r>
          </a:p>
          <a:p>
            <a:pPr marL="677862" lvl="1" indent="-285750" fontAlgn="base">
              <a:spcBef>
                <a:spcPct val="20000"/>
              </a:spcBef>
              <a:spcAft>
                <a:spcPct val="0"/>
              </a:spcAft>
              <a:buClr>
                <a:srgbClr val="0582B5"/>
              </a:buClr>
              <a:buChar char="–"/>
            </a:pPr>
            <a:r>
              <a:rPr lang="en-US" sz="1600" dirty="0"/>
              <a:t>Hospitals, public and private</a:t>
            </a:r>
          </a:p>
          <a:p>
            <a:pPr marL="677862" lvl="1" indent="-285750" fontAlgn="base">
              <a:spcBef>
                <a:spcPct val="20000"/>
              </a:spcBef>
              <a:spcAft>
                <a:spcPct val="0"/>
              </a:spcAft>
              <a:buClr>
                <a:srgbClr val="0582B5"/>
              </a:buClr>
              <a:buChar char="–"/>
            </a:pPr>
            <a:r>
              <a:rPr lang="en-US" sz="1600" dirty="0"/>
              <a:t>Hotels</a:t>
            </a:r>
          </a:p>
          <a:p>
            <a:pPr marL="677862" lvl="1" indent="-285750" fontAlgn="base">
              <a:spcBef>
                <a:spcPct val="20000"/>
              </a:spcBef>
              <a:spcAft>
                <a:spcPct val="0"/>
              </a:spcAft>
              <a:buClr>
                <a:srgbClr val="0582B5"/>
              </a:buClr>
              <a:buChar char="–"/>
            </a:pPr>
            <a:r>
              <a:rPr lang="en-US" sz="1600" dirty="0"/>
              <a:t>Schools</a:t>
            </a:r>
          </a:p>
          <a:p>
            <a:pPr marL="677862" lvl="1" indent="-285750" fontAlgn="base">
              <a:spcBef>
                <a:spcPct val="20000"/>
              </a:spcBef>
              <a:spcAft>
                <a:spcPct val="0"/>
              </a:spcAft>
              <a:buClr>
                <a:srgbClr val="0582B5"/>
              </a:buClr>
              <a:buChar char="–"/>
            </a:pPr>
            <a:r>
              <a:rPr lang="en-US" sz="1600" dirty="0"/>
              <a:t>Manufacturers</a:t>
            </a:r>
          </a:p>
        </p:txBody>
      </p:sp>
    </p:spTree>
    <p:extLst>
      <p:ext uri="{BB962C8B-B14F-4D97-AF65-F5344CB8AC3E}">
        <p14:creationId xmlns:p14="http://schemas.microsoft.com/office/powerpoint/2010/main" val="3320462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69888"/>
            <a:ext cx="6934200" cy="854111"/>
          </a:xfrm>
          <a:prstGeom prst="rect">
            <a:avLst/>
          </a:prstGeom>
        </p:spPr>
        <p:txBody>
          <a:bodyPr/>
          <a:lstStyle/>
          <a:p>
            <a:r>
              <a:rPr lang="en-US" sz="3600" dirty="0"/>
              <a:t>The impacts of staff safety</a:t>
            </a:r>
          </a:p>
        </p:txBody>
      </p:sp>
      <p:sp>
        <p:nvSpPr>
          <p:cNvPr id="2" name="Content Placeholder 1"/>
          <p:cNvSpPr>
            <a:spLocks noGrp="1"/>
          </p:cNvSpPr>
          <p:nvPr>
            <p:ph idx="1"/>
          </p:nvPr>
        </p:nvSpPr>
        <p:spPr/>
        <p:txBody>
          <a:bodyPr/>
          <a:lstStyle/>
          <a:p>
            <a:pPr fontAlgn="base">
              <a:spcAft>
                <a:spcPct val="0"/>
              </a:spcAft>
            </a:pPr>
            <a:r>
              <a:rPr lang="en-US" sz="1800" dirty="0"/>
              <a:t>Helping save lives with </a:t>
            </a:r>
          </a:p>
          <a:p>
            <a:pPr marL="857250" lvl="1" indent="-457200" fontAlgn="base">
              <a:spcAft>
                <a:spcPct val="0"/>
              </a:spcAft>
              <a:buClr>
                <a:srgbClr val="0582B5"/>
              </a:buClr>
            </a:pPr>
            <a:r>
              <a:rPr lang="en-US" sz="1800" dirty="0"/>
              <a:t>Alerting functionality and automation in real-time</a:t>
            </a:r>
          </a:p>
          <a:p>
            <a:pPr marL="857250" lvl="1" indent="-457200" fontAlgn="base">
              <a:spcAft>
                <a:spcPct val="0"/>
              </a:spcAft>
              <a:buClr>
                <a:srgbClr val="0582B5"/>
              </a:buClr>
            </a:pPr>
            <a:r>
              <a:rPr lang="en-US" sz="1800" dirty="0"/>
              <a:t>Increased visibility</a:t>
            </a:r>
          </a:p>
          <a:p>
            <a:pPr marL="857250" lvl="1" indent="-457200" fontAlgn="base">
              <a:spcAft>
                <a:spcPct val="0"/>
              </a:spcAft>
              <a:buClr>
                <a:srgbClr val="0582B5"/>
              </a:buClr>
            </a:pPr>
            <a:r>
              <a:rPr lang="en-US" sz="1800" dirty="0"/>
              <a:t>Reduced response times</a:t>
            </a:r>
          </a:p>
          <a:p>
            <a:pPr fontAlgn="base">
              <a:spcAft>
                <a:spcPct val="0"/>
              </a:spcAft>
            </a:pPr>
            <a:r>
              <a:rPr lang="en-US" sz="1800" dirty="0"/>
              <a:t>Increasing employee satisfaction by </a:t>
            </a:r>
          </a:p>
          <a:p>
            <a:pPr marL="857250" lvl="1" indent="-457200" fontAlgn="base">
              <a:spcAft>
                <a:spcPct val="0"/>
              </a:spcAft>
              <a:buClr>
                <a:srgbClr val="0582B5"/>
              </a:buClr>
            </a:pPr>
            <a:r>
              <a:rPr lang="en-US" sz="1800" dirty="0"/>
              <a:t>Offering peace-of-mind</a:t>
            </a:r>
          </a:p>
          <a:p>
            <a:pPr marL="857250" lvl="1" indent="-457200" fontAlgn="base">
              <a:spcAft>
                <a:spcPct val="0"/>
              </a:spcAft>
              <a:buClr>
                <a:srgbClr val="0582B5"/>
              </a:buClr>
            </a:pPr>
            <a:r>
              <a:rPr lang="en-US" sz="1800" dirty="0"/>
              <a:t>Plus, retention lowers overhead costs</a:t>
            </a:r>
          </a:p>
          <a:p>
            <a:pPr fontAlgn="base">
              <a:spcAft>
                <a:spcPct val="0"/>
              </a:spcAft>
            </a:pPr>
            <a:r>
              <a:rPr lang="en-US" sz="1800" dirty="0"/>
              <a:t>Workplace safety impacts reputation</a:t>
            </a:r>
          </a:p>
          <a:p>
            <a:pPr marL="857250" lvl="1" indent="-457200" fontAlgn="base">
              <a:spcAft>
                <a:spcPct val="0"/>
              </a:spcAft>
              <a:buClr>
                <a:srgbClr val="0582B5"/>
              </a:buClr>
            </a:pPr>
            <a:r>
              <a:rPr lang="en-US" sz="1800" dirty="0"/>
              <a:t>Reduced turnover improves quality of service</a:t>
            </a:r>
          </a:p>
          <a:p>
            <a:pPr marL="857250" lvl="1" indent="-457200" fontAlgn="base">
              <a:spcAft>
                <a:spcPct val="0"/>
              </a:spcAft>
              <a:buClr>
                <a:srgbClr val="0582B5"/>
              </a:buClr>
            </a:pPr>
            <a:r>
              <a:rPr lang="en-US" sz="1800" dirty="0"/>
              <a:t>Recognition of commitment to employees within the local + greater community</a:t>
            </a:r>
          </a:p>
          <a:p>
            <a:pPr fontAlgn="base">
              <a:spcAft>
                <a:spcPct val="0"/>
              </a:spcAft>
            </a:pPr>
            <a:r>
              <a:rPr lang="en-US" sz="1800" dirty="0"/>
              <a:t>Guest satisfaction</a:t>
            </a:r>
          </a:p>
          <a:p>
            <a:pPr marL="0" indent="0">
              <a:spcBef>
                <a:spcPct val="0"/>
              </a:spcBef>
              <a:spcAft>
                <a:spcPts val="600"/>
              </a:spcAft>
              <a:buClr>
                <a:srgbClr val="0070C0"/>
              </a:buClr>
              <a:buNone/>
              <a:defRPr/>
            </a:pPr>
            <a:endParaRPr lang="en-US" sz="2000" dirty="0">
              <a:solidFill>
                <a:schemeClr val="tx1">
                  <a:lumMod val="85000"/>
                  <a:lumOff val="1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12"/>
          <p:cNvSpPr>
            <a:spLocks noChangeArrowheads="1"/>
          </p:cNvSpPr>
          <p:nvPr/>
        </p:nvSpPr>
        <p:spPr bwMode="auto">
          <a:xfrm>
            <a:off x="0" y="990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404040"/>
                </a:solidFill>
                <a:effectLst/>
                <a:latin typeface="Verdana" pitchFamily="34" charset="0"/>
                <a:ea typeface="Calibri" pitchFamily="34" charset="0"/>
                <a:cs typeface="Times New Roman" pitchFamily="18"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13"/>
          <p:cNvSpPr>
            <a:spLocks noChangeArrowheads="1"/>
          </p:cNvSpPr>
          <p:nvPr/>
        </p:nvSpPr>
        <p:spPr bwMode="auto">
          <a:xfrm>
            <a:off x="0" y="169045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404040"/>
                </a:solidFill>
                <a:effectLst/>
                <a:latin typeface="Verdana" pitchFamily="34" charset="0"/>
                <a:ea typeface="Calibri" pitchFamily="34" charset="0"/>
                <a:cs typeface="Times New Roman" pitchFamily="18"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9" name="Rectangle 15"/>
          <p:cNvSpPr>
            <a:spLocks noChangeArrowheads="1"/>
          </p:cNvSpPr>
          <p:nvPr/>
        </p:nvSpPr>
        <p:spPr bwMode="auto">
          <a:xfrm>
            <a:off x="0" y="320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404040"/>
                </a:solidFill>
                <a:effectLst/>
                <a:latin typeface="Verdana" pitchFamily="34" charset="0"/>
                <a:ea typeface="Calibri" pitchFamily="34" charset="0"/>
                <a:cs typeface="Times New Roman" pitchFamily="18"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2" name="Rectangle 18"/>
          <p:cNvSpPr>
            <a:spLocks noChangeArrowheads="1"/>
          </p:cNvSpPr>
          <p:nvPr/>
        </p:nvSpPr>
        <p:spPr bwMode="auto">
          <a:xfrm>
            <a:off x="-854395" y="5622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404040"/>
                </a:solidFill>
                <a:effectLst/>
                <a:latin typeface="Verdana" pitchFamily="34" charset="0"/>
                <a:ea typeface="Calibri" pitchFamily="34" charset="0"/>
                <a:cs typeface="Times New Roman" pitchFamily="18"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3" name="Rectangle 19"/>
          <p:cNvSpPr>
            <a:spLocks noChangeArrowheads="1"/>
          </p:cNvSpPr>
          <p:nvPr/>
        </p:nvSpPr>
        <p:spPr bwMode="auto">
          <a:xfrm>
            <a:off x="0" y="6705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4" name="Rectangle 20"/>
          <p:cNvSpPr>
            <a:spLocks noChangeArrowheads="1"/>
          </p:cNvSpPr>
          <p:nvPr/>
        </p:nvSpPr>
        <p:spPr bwMode="auto">
          <a:xfrm>
            <a:off x="0" y="7705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404040"/>
                </a:solidFill>
                <a:effectLst/>
                <a:latin typeface="Verdana" pitchFamily="34" charset="0"/>
                <a:ea typeface="Calibri" pitchFamily="34" charset="0"/>
                <a:cs typeface="Times New Roman" pitchFamily="18"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5" name="Rectangle 21"/>
          <p:cNvSpPr>
            <a:spLocks noChangeArrowheads="1"/>
          </p:cNvSpPr>
          <p:nvPr/>
        </p:nvSpPr>
        <p:spPr bwMode="auto">
          <a:xfrm>
            <a:off x="0" y="84486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58730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5791200" cy="1249362"/>
          </a:xfrm>
        </p:spPr>
        <p:txBody>
          <a:bodyPr/>
          <a:lstStyle/>
          <a:p>
            <a:pPr>
              <a:lnSpc>
                <a:spcPts val="3800"/>
              </a:lnSpc>
            </a:pPr>
            <a:r>
              <a:rPr lang="en-US" sz="3600" dirty="0"/>
              <a:t>Exploring solutions for specific situations</a:t>
            </a:r>
          </a:p>
        </p:txBody>
      </p:sp>
      <p:sp>
        <p:nvSpPr>
          <p:cNvPr id="2" name="Content Placeholder 1"/>
          <p:cNvSpPr>
            <a:spLocks noGrp="1"/>
          </p:cNvSpPr>
          <p:nvPr>
            <p:ph idx="1"/>
          </p:nvPr>
        </p:nvSpPr>
        <p:spPr>
          <a:xfrm>
            <a:off x="609600" y="1752600"/>
            <a:ext cx="8229600" cy="4373563"/>
          </a:xfrm>
        </p:spPr>
        <p:txBody>
          <a:bodyPr/>
          <a:lstStyle/>
          <a:p>
            <a:pPr fontAlgn="base">
              <a:spcAft>
                <a:spcPct val="0"/>
              </a:spcAft>
            </a:pPr>
            <a:r>
              <a:rPr lang="en-US" sz="1800" dirty="0"/>
              <a:t>Around the clock panic/duress alerting for</a:t>
            </a:r>
          </a:p>
          <a:p>
            <a:pPr lvl="1" fontAlgn="base">
              <a:spcAft>
                <a:spcPct val="0"/>
              </a:spcAft>
              <a:buClr>
                <a:srgbClr val="0582B5"/>
              </a:buClr>
            </a:pPr>
            <a:r>
              <a:rPr lang="en-US" sz="1800" dirty="0"/>
              <a:t>Housekeeping</a:t>
            </a:r>
          </a:p>
          <a:p>
            <a:pPr lvl="1" fontAlgn="base">
              <a:spcAft>
                <a:spcPct val="0"/>
              </a:spcAft>
              <a:buClr>
                <a:srgbClr val="0582B5"/>
              </a:buClr>
            </a:pPr>
            <a:r>
              <a:rPr lang="en-US" sz="1800" dirty="0"/>
              <a:t>Service workers</a:t>
            </a:r>
          </a:p>
          <a:p>
            <a:pPr lvl="1" fontAlgn="base">
              <a:spcAft>
                <a:spcPct val="0"/>
              </a:spcAft>
              <a:buClr>
                <a:srgbClr val="0582B5"/>
              </a:buClr>
            </a:pPr>
            <a:r>
              <a:rPr lang="en-US" sz="1800" dirty="0"/>
              <a:t>Kitchen staff</a:t>
            </a:r>
          </a:p>
          <a:p>
            <a:pPr lvl="1" fontAlgn="base">
              <a:spcAft>
                <a:spcPct val="0"/>
              </a:spcAft>
              <a:buClr>
                <a:srgbClr val="0582B5"/>
              </a:buClr>
            </a:pPr>
            <a:r>
              <a:rPr lang="en-US" sz="1800" dirty="0"/>
              <a:t>Front of the house: reception, valet, bellhop, spa, shops</a:t>
            </a:r>
          </a:p>
          <a:p>
            <a:pPr fontAlgn="base">
              <a:spcAft>
                <a:spcPct val="0"/>
              </a:spcAft>
            </a:pPr>
            <a:r>
              <a:rPr lang="en-US" sz="1800" dirty="0"/>
              <a:t>Hand Hygiene compliance in kitchens/casinos</a:t>
            </a:r>
          </a:p>
          <a:p>
            <a:pPr fontAlgn="base">
              <a:spcAft>
                <a:spcPct val="0"/>
              </a:spcAft>
            </a:pPr>
            <a:r>
              <a:rPr lang="en-US" sz="1800" dirty="0"/>
              <a:t>Asset Tracking of equipment (e.g. carts, fixtures, tools)</a:t>
            </a:r>
          </a:p>
          <a:p>
            <a:pPr indent="-285750" fontAlgn="base">
              <a:spcAft>
                <a:spcPct val="0"/>
              </a:spcAft>
            </a:pPr>
            <a:r>
              <a:rPr lang="en-US" sz="1800" dirty="0"/>
              <a:t>Workflow for service calls, clean/dirty room status, or par level alerts</a:t>
            </a:r>
          </a:p>
          <a:p>
            <a:pPr indent="-285750" fontAlgn="base">
              <a:spcAft>
                <a:spcPct val="0"/>
              </a:spcAft>
            </a:pPr>
            <a:r>
              <a:rPr lang="en-US" sz="1800" dirty="0"/>
              <a:t>Temperature Monitoring</a:t>
            </a:r>
          </a:p>
        </p:txBody>
      </p:sp>
    </p:spTree>
    <p:extLst>
      <p:ext uri="{BB962C8B-B14F-4D97-AF65-F5344CB8AC3E}">
        <p14:creationId xmlns:p14="http://schemas.microsoft.com/office/powerpoint/2010/main" val="2596781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nSpc>
                <a:spcPts val="3800"/>
              </a:lnSpc>
            </a:pPr>
            <a:r>
              <a:rPr lang="en-US" sz="3600" dirty="0"/>
              <a:t>Wearable Badge Tag:</a:t>
            </a:r>
            <a:br>
              <a:rPr lang="en-US" sz="3600" dirty="0"/>
            </a:br>
            <a:r>
              <a:rPr lang="en-US" sz="3600" dirty="0" err="1"/>
              <a:t>Airista</a:t>
            </a:r>
            <a:r>
              <a:rPr lang="en-US" sz="3600" dirty="0"/>
              <a:t> Flow B4 and T5</a:t>
            </a:r>
          </a:p>
        </p:txBody>
      </p:sp>
      <p:sp>
        <p:nvSpPr>
          <p:cNvPr id="4" name="Content Placeholder 3">
            <a:extLst>
              <a:ext uri="{FF2B5EF4-FFF2-40B4-BE49-F238E27FC236}">
                <a16:creationId xmlns:a16="http://schemas.microsoft.com/office/drawing/2014/main" id="{0BE6921A-283D-4CF4-9FDB-91DCFB5475D6}"/>
              </a:ext>
            </a:extLst>
          </p:cNvPr>
          <p:cNvSpPr>
            <a:spLocks noGrp="1"/>
          </p:cNvSpPr>
          <p:nvPr>
            <p:ph sz="half" idx="1"/>
          </p:nvPr>
        </p:nvSpPr>
        <p:spPr/>
        <p:txBody>
          <a:bodyPr/>
          <a:lstStyle/>
          <a:p>
            <a:r>
              <a:rPr lang="en-US" dirty="0" err="1"/>
              <a:t>AiRISTA</a:t>
            </a:r>
            <a:r>
              <a:rPr lang="en-US" dirty="0"/>
              <a:t> FLOW B4</a:t>
            </a:r>
          </a:p>
        </p:txBody>
      </p:sp>
      <p:pic>
        <p:nvPicPr>
          <p:cNvPr id="8" name="Content Placeholder 7">
            <a:extLst>
              <a:ext uri="{FF2B5EF4-FFF2-40B4-BE49-F238E27FC236}">
                <a16:creationId xmlns:a16="http://schemas.microsoft.com/office/drawing/2014/main" id="{D4A135E1-F3A5-4B88-9399-E5110CE1D648}"/>
              </a:ext>
            </a:extLst>
          </p:cNvPr>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15180" y="2377281"/>
            <a:ext cx="4086860" cy="306769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Picture 4">
            <a:extLst>
              <a:ext uri="{FF2B5EF4-FFF2-40B4-BE49-F238E27FC236}">
                <a16:creationId xmlns:a16="http://schemas.microsoft.com/office/drawing/2014/main" id="{8AF71BCF-634A-41EE-ADE5-54CD1E91AB6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2377281"/>
            <a:ext cx="3916711" cy="31242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TextBox 6">
            <a:extLst>
              <a:ext uri="{FF2B5EF4-FFF2-40B4-BE49-F238E27FC236}">
                <a16:creationId xmlns:a16="http://schemas.microsoft.com/office/drawing/2014/main" id="{5037116F-0E48-4A5C-B92A-B8E2BAE5CE20}"/>
              </a:ext>
            </a:extLst>
          </p:cNvPr>
          <p:cNvSpPr txBox="1"/>
          <p:nvPr/>
        </p:nvSpPr>
        <p:spPr>
          <a:xfrm>
            <a:off x="4953000" y="1757680"/>
            <a:ext cx="3352800" cy="800219"/>
          </a:xfrm>
          <a:prstGeom prst="rect">
            <a:avLst/>
          </a:prstGeom>
          <a:noFill/>
        </p:spPr>
        <p:txBody>
          <a:bodyPr wrap="square" rtlCol="0">
            <a:spAutoFit/>
          </a:bodyPr>
          <a:lstStyle/>
          <a:p>
            <a:r>
              <a:rPr lang="en-US" sz="2800" dirty="0" err="1"/>
              <a:t>AiRISTA</a:t>
            </a:r>
            <a:r>
              <a:rPr lang="en-US" sz="2800" dirty="0"/>
              <a:t> FLOW T5</a:t>
            </a:r>
          </a:p>
          <a:p>
            <a:endParaRPr lang="en-US" dirty="0"/>
          </a:p>
        </p:txBody>
      </p:sp>
    </p:spTree>
    <p:extLst>
      <p:ext uri="{BB962C8B-B14F-4D97-AF65-F5344CB8AC3E}">
        <p14:creationId xmlns:p14="http://schemas.microsoft.com/office/powerpoint/2010/main" val="3764933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404DA-A9FD-47A1-B849-513F20113858}"/>
              </a:ext>
            </a:extLst>
          </p:cNvPr>
          <p:cNvSpPr txBox="1">
            <a:spLocks/>
          </p:cNvSpPr>
          <p:nvPr/>
        </p:nvSpPr>
        <p:spPr>
          <a:xfrm>
            <a:off x="457200" y="152400"/>
            <a:ext cx="8382000" cy="1219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dirty="0"/>
              <a:t>Infrastructure</a:t>
            </a:r>
          </a:p>
        </p:txBody>
      </p:sp>
      <p:pic>
        <p:nvPicPr>
          <p:cNvPr id="6" name="Picture 5">
            <a:extLst>
              <a:ext uri="{FF2B5EF4-FFF2-40B4-BE49-F238E27FC236}">
                <a16:creationId xmlns:a16="http://schemas.microsoft.com/office/drawing/2014/main" id="{7D3E5D46-7623-4F19-8033-FB005F7036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1406699"/>
            <a:ext cx="6354001" cy="476550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3" name="TextBox 12">
            <a:extLst>
              <a:ext uri="{FF2B5EF4-FFF2-40B4-BE49-F238E27FC236}">
                <a16:creationId xmlns:a16="http://schemas.microsoft.com/office/drawing/2014/main" id="{E47999D4-D12A-4CF3-BFFC-75F07F22115D}"/>
              </a:ext>
            </a:extLst>
          </p:cNvPr>
          <p:cNvSpPr txBox="1"/>
          <p:nvPr/>
        </p:nvSpPr>
        <p:spPr>
          <a:xfrm>
            <a:off x="3645437" y="2200870"/>
            <a:ext cx="1664237" cy="923330"/>
          </a:xfrm>
          <a:prstGeom prst="rect">
            <a:avLst/>
          </a:prstGeom>
          <a:noFill/>
        </p:spPr>
        <p:txBody>
          <a:bodyPr wrap="none" rtlCol="0">
            <a:spAutoFit/>
          </a:bodyPr>
          <a:lstStyle/>
          <a:p>
            <a:pPr algn="ctr"/>
            <a:r>
              <a:rPr lang="en-US" dirty="0"/>
              <a:t>Battery Powered</a:t>
            </a:r>
          </a:p>
          <a:p>
            <a:pPr algn="ctr"/>
            <a:r>
              <a:rPr lang="en-US" dirty="0"/>
              <a:t>BLE </a:t>
            </a:r>
          </a:p>
          <a:p>
            <a:pPr algn="ctr"/>
            <a:r>
              <a:rPr lang="en-US" dirty="0"/>
              <a:t>Beacon/Locator</a:t>
            </a:r>
          </a:p>
        </p:txBody>
      </p:sp>
      <p:sp>
        <p:nvSpPr>
          <p:cNvPr id="14" name="TextBox 13">
            <a:extLst>
              <a:ext uri="{FF2B5EF4-FFF2-40B4-BE49-F238E27FC236}">
                <a16:creationId xmlns:a16="http://schemas.microsoft.com/office/drawing/2014/main" id="{11A4F136-89EB-47DC-9787-13552239D0F4}"/>
              </a:ext>
            </a:extLst>
          </p:cNvPr>
          <p:cNvSpPr txBox="1"/>
          <p:nvPr/>
        </p:nvSpPr>
        <p:spPr>
          <a:xfrm>
            <a:off x="1447800" y="1896070"/>
            <a:ext cx="1664237" cy="923330"/>
          </a:xfrm>
          <a:prstGeom prst="rect">
            <a:avLst/>
          </a:prstGeom>
          <a:noFill/>
        </p:spPr>
        <p:txBody>
          <a:bodyPr wrap="none" rtlCol="0">
            <a:spAutoFit/>
          </a:bodyPr>
          <a:lstStyle/>
          <a:p>
            <a:pPr algn="ctr"/>
            <a:r>
              <a:rPr lang="en-US" dirty="0"/>
              <a:t>Wall Pluggable</a:t>
            </a:r>
          </a:p>
          <a:p>
            <a:pPr algn="ctr"/>
            <a:r>
              <a:rPr lang="en-US" dirty="0"/>
              <a:t>BLE and </a:t>
            </a:r>
            <a:r>
              <a:rPr lang="en-US" dirty="0" err="1"/>
              <a:t>WiFi</a:t>
            </a:r>
            <a:r>
              <a:rPr lang="en-US" dirty="0"/>
              <a:t> </a:t>
            </a:r>
          </a:p>
          <a:p>
            <a:pPr algn="ctr"/>
            <a:r>
              <a:rPr lang="en-US" dirty="0"/>
              <a:t>Beacon/Locator</a:t>
            </a:r>
          </a:p>
        </p:txBody>
      </p:sp>
      <p:sp>
        <p:nvSpPr>
          <p:cNvPr id="15" name="TextBox 14">
            <a:extLst>
              <a:ext uri="{FF2B5EF4-FFF2-40B4-BE49-F238E27FC236}">
                <a16:creationId xmlns:a16="http://schemas.microsoft.com/office/drawing/2014/main" id="{7B0CA94C-F07B-43EB-9866-4E97F0A75744}"/>
              </a:ext>
            </a:extLst>
          </p:cNvPr>
          <p:cNvSpPr txBox="1"/>
          <p:nvPr/>
        </p:nvSpPr>
        <p:spPr>
          <a:xfrm>
            <a:off x="1266077" y="5020270"/>
            <a:ext cx="1705723" cy="923330"/>
          </a:xfrm>
          <a:prstGeom prst="rect">
            <a:avLst/>
          </a:prstGeom>
          <a:noFill/>
        </p:spPr>
        <p:txBody>
          <a:bodyPr wrap="none" rtlCol="0">
            <a:spAutoFit/>
          </a:bodyPr>
          <a:lstStyle/>
          <a:p>
            <a:pPr algn="ctr"/>
            <a:r>
              <a:rPr lang="en-US" dirty="0" err="1"/>
              <a:t>PoE</a:t>
            </a:r>
            <a:r>
              <a:rPr lang="en-US" dirty="0"/>
              <a:t> Powered</a:t>
            </a:r>
          </a:p>
          <a:p>
            <a:pPr algn="ctr"/>
            <a:r>
              <a:rPr lang="en-US" dirty="0"/>
              <a:t>BLE to Ethernet</a:t>
            </a:r>
          </a:p>
          <a:p>
            <a:pPr algn="ctr"/>
            <a:r>
              <a:rPr lang="en-US" dirty="0"/>
              <a:t>Gateway / PSU</a:t>
            </a:r>
          </a:p>
        </p:txBody>
      </p:sp>
      <p:sp>
        <p:nvSpPr>
          <p:cNvPr id="16" name="TextBox 15">
            <a:extLst>
              <a:ext uri="{FF2B5EF4-FFF2-40B4-BE49-F238E27FC236}">
                <a16:creationId xmlns:a16="http://schemas.microsoft.com/office/drawing/2014/main" id="{B596C8C3-8045-4DDB-BA96-238F1B14B025}"/>
              </a:ext>
            </a:extLst>
          </p:cNvPr>
          <p:cNvSpPr txBox="1"/>
          <p:nvPr/>
        </p:nvSpPr>
        <p:spPr>
          <a:xfrm>
            <a:off x="5867478" y="4182070"/>
            <a:ext cx="1705723" cy="923330"/>
          </a:xfrm>
          <a:prstGeom prst="rect">
            <a:avLst/>
          </a:prstGeom>
          <a:noFill/>
        </p:spPr>
        <p:txBody>
          <a:bodyPr wrap="none" rtlCol="0">
            <a:spAutoFit/>
          </a:bodyPr>
          <a:lstStyle/>
          <a:p>
            <a:pPr algn="ctr"/>
            <a:r>
              <a:rPr lang="en-US" dirty="0"/>
              <a:t>Battery Powered</a:t>
            </a:r>
          </a:p>
          <a:p>
            <a:pPr algn="ctr"/>
            <a:r>
              <a:rPr lang="en-US" dirty="0"/>
              <a:t>Infrared / IR</a:t>
            </a:r>
          </a:p>
          <a:p>
            <a:pPr algn="ctr"/>
            <a:r>
              <a:rPr lang="en-US" dirty="0"/>
              <a:t>Beacon/Locator</a:t>
            </a:r>
          </a:p>
        </p:txBody>
      </p:sp>
    </p:spTree>
    <p:extLst>
      <p:ext uri="{BB962C8B-B14F-4D97-AF65-F5344CB8AC3E}">
        <p14:creationId xmlns:p14="http://schemas.microsoft.com/office/powerpoint/2010/main" val="1238222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69371"/>
            <a:ext cx="5257800" cy="1249362"/>
          </a:xfrm>
        </p:spPr>
        <p:txBody>
          <a:bodyPr/>
          <a:lstStyle/>
          <a:p>
            <a:pPr>
              <a:lnSpc>
                <a:spcPts val="3800"/>
              </a:lnSpc>
            </a:pPr>
            <a:r>
              <a:rPr lang="en-US" sz="3600" dirty="0"/>
              <a:t>Location awareness–</a:t>
            </a:r>
            <a:br>
              <a:rPr lang="en-US" sz="3600" dirty="0"/>
            </a:br>
            <a:r>
              <a:rPr lang="en-US" sz="3600" dirty="0"/>
              <a:t>alerts and messaging</a:t>
            </a:r>
          </a:p>
        </p:txBody>
      </p:sp>
      <p:sp>
        <p:nvSpPr>
          <p:cNvPr id="2" name="Content Placeholder 1"/>
          <p:cNvSpPr>
            <a:spLocks noGrp="1"/>
          </p:cNvSpPr>
          <p:nvPr>
            <p:ph idx="1"/>
          </p:nvPr>
        </p:nvSpPr>
        <p:spPr/>
        <p:txBody>
          <a:bodyPr/>
          <a:lstStyle/>
          <a:p>
            <a:pPr fontAlgn="base">
              <a:spcAft>
                <a:spcPct val="0"/>
              </a:spcAft>
              <a:defRPr/>
            </a:pPr>
            <a:r>
              <a:rPr lang="en-US" sz="2000" dirty="0"/>
              <a:t>Lower response times. Decrease the likelihood of injury or death.</a:t>
            </a:r>
          </a:p>
          <a:p>
            <a:pPr marL="857250" lvl="1" indent="-457200" fontAlgn="base">
              <a:spcAft>
                <a:spcPct val="0"/>
              </a:spcAft>
              <a:buClr>
                <a:srgbClr val="0582B5"/>
              </a:buClr>
              <a:defRPr/>
            </a:pPr>
            <a:r>
              <a:rPr lang="en-US" sz="1800" dirty="0"/>
              <a:t>panic button/silent alarms is associated with lower rates of physical violence. </a:t>
            </a:r>
          </a:p>
          <a:p>
            <a:pPr fontAlgn="base">
              <a:spcAft>
                <a:spcPct val="0"/>
              </a:spcAft>
              <a:defRPr/>
            </a:pPr>
            <a:r>
              <a:rPr lang="en-US" sz="2000" dirty="0"/>
              <a:t>Provide location information to specified authorities.</a:t>
            </a:r>
          </a:p>
          <a:p>
            <a:pPr fontAlgn="base">
              <a:spcAft>
                <a:spcPct val="0"/>
              </a:spcAft>
              <a:defRPr/>
            </a:pPr>
            <a:r>
              <a:rPr lang="en-US" sz="2000" dirty="0"/>
              <a:t>Provide information to various system types, anytime, anywhere.</a:t>
            </a:r>
          </a:p>
          <a:p>
            <a:pPr marL="857250" lvl="1" indent="-457200" fontAlgn="base">
              <a:spcAft>
                <a:spcPct val="0"/>
              </a:spcAft>
              <a:buClr>
                <a:srgbClr val="0582B5"/>
              </a:buClr>
              <a:defRPr/>
            </a:pPr>
            <a:r>
              <a:rPr lang="en-US" sz="1800" dirty="0"/>
              <a:t>Emails.</a:t>
            </a:r>
          </a:p>
          <a:p>
            <a:pPr marL="857250" lvl="1" indent="-457200" fontAlgn="base">
              <a:spcAft>
                <a:spcPct val="0"/>
              </a:spcAft>
              <a:buClr>
                <a:srgbClr val="0582B5"/>
              </a:buClr>
              <a:defRPr/>
            </a:pPr>
            <a:r>
              <a:rPr lang="en-US" sz="1800" dirty="0"/>
              <a:t>Mobile phones. </a:t>
            </a:r>
          </a:p>
          <a:p>
            <a:pPr marL="857250" lvl="1" indent="-457200" fontAlgn="base">
              <a:spcAft>
                <a:spcPct val="0"/>
              </a:spcAft>
              <a:buClr>
                <a:srgbClr val="0582B5"/>
              </a:buClr>
              <a:defRPr/>
            </a:pPr>
            <a:r>
              <a:rPr lang="en-US" sz="1800" dirty="0"/>
              <a:t>Integrated systems.</a:t>
            </a:r>
          </a:p>
          <a:p>
            <a:pPr fontAlgn="base">
              <a:spcAft>
                <a:spcPct val="0"/>
              </a:spcAft>
              <a:defRPr/>
            </a:pPr>
            <a:r>
              <a:rPr lang="en-US" sz="2000" dirty="0"/>
              <a:t>Send mass communications.</a:t>
            </a:r>
          </a:p>
          <a:p>
            <a:pPr fontAlgn="base">
              <a:spcAft>
                <a:spcPct val="0"/>
              </a:spcAft>
              <a:defRPr/>
            </a:pPr>
            <a:r>
              <a:rPr lang="en-US" sz="2000" dirty="0"/>
              <a:t>Enable receipt confirmation.</a:t>
            </a:r>
          </a:p>
          <a:p>
            <a:pPr fontAlgn="base">
              <a:spcAft>
                <a:spcPct val="0"/>
              </a:spcAft>
              <a:defRPr/>
            </a:pPr>
            <a:r>
              <a:rPr lang="en-US" sz="2000" dirty="0"/>
              <a:t>Indicate man-down instances based on timed motion detection.</a:t>
            </a:r>
          </a:p>
        </p:txBody>
      </p:sp>
    </p:spTree>
    <p:extLst>
      <p:ext uri="{BB962C8B-B14F-4D97-AF65-F5344CB8AC3E}">
        <p14:creationId xmlns:p14="http://schemas.microsoft.com/office/powerpoint/2010/main" val="1348619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6019800" cy="1249362"/>
          </a:xfrm>
        </p:spPr>
        <p:txBody>
          <a:bodyPr/>
          <a:lstStyle/>
          <a:p>
            <a:r>
              <a:rPr lang="en-US" sz="3600" dirty="0"/>
              <a:t>Locations in RTLS Software</a:t>
            </a:r>
          </a:p>
        </p:txBody>
      </p:sp>
      <p:pic>
        <p:nvPicPr>
          <p:cNvPr id="2050" name="Picture 2"/>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tretch>
            <a:fillRect/>
          </a:stretch>
        </p:blipFill>
        <p:spPr bwMode="auto">
          <a:xfrm>
            <a:off x="1295400" y="1828800"/>
            <a:ext cx="6448425" cy="3790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3936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26249-6B21-BB41-928F-94DD3444E639}"/>
              </a:ext>
            </a:extLst>
          </p:cNvPr>
          <p:cNvSpPr>
            <a:spLocks noGrp="1"/>
          </p:cNvSpPr>
          <p:nvPr>
            <p:ph type="title"/>
          </p:nvPr>
        </p:nvSpPr>
        <p:spPr>
          <a:xfrm>
            <a:off x="457200" y="274638"/>
            <a:ext cx="6781800" cy="1249362"/>
          </a:xfrm>
        </p:spPr>
        <p:txBody>
          <a:bodyPr/>
          <a:lstStyle/>
          <a:p>
            <a:r>
              <a:rPr lang="en-US" dirty="0"/>
              <a:t>Union and City Mandates</a:t>
            </a:r>
          </a:p>
        </p:txBody>
      </p:sp>
      <p:sp>
        <p:nvSpPr>
          <p:cNvPr id="3" name="TextBox 2">
            <a:extLst>
              <a:ext uri="{FF2B5EF4-FFF2-40B4-BE49-F238E27FC236}">
                <a16:creationId xmlns:a16="http://schemas.microsoft.com/office/drawing/2014/main" id="{B91C1197-E5E7-764F-8255-A8668A2265A3}"/>
              </a:ext>
            </a:extLst>
          </p:cNvPr>
          <p:cNvSpPr txBox="1"/>
          <p:nvPr/>
        </p:nvSpPr>
        <p:spPr>
          <a:xfrm>
            <a:off x="381000" y="1752600"/>
            <a:ext cx="8305800" cy="4154984"/>
          </a:xfrm>
          <a:prstGeom prst="rect">
            <a:avLst/>
          </a:prstGeom>
          <a:noFill/>
        </p:spPr>
        <p:txBody>
          <a:bodyPr wrap="square" rtlCol="0">
            <a:spAutoFit/>
          </a:bodyPr>
          <a:lstStyle/>
          <a:p>
            <a:r>
              <a:rPr lang="en-US" sz="1600" dirty="0"/>
              <a:t>Recently, local safety ordinances including:</a:t>
            </a:r>
          </a:p>
          <a:p>
            <a:r>
              <a:rPr lang="en-US" sz="1600" dirty="0"/>
              <a:t>Section 4-6-180 of the Chicago Municipal Code, </a:t>
            </a:r>
          </a:p>
          <a:p>
            <a:r>
              <a:rPr lang="en-US" sz="1600" dirty="0"/>
              <a:t>Seattle Initiative 124,</a:t>
            </a:r>
          </a:p>
          <a:p>
            <a:r>
              <a:rPr lang="en-US" sz="1600" dirty="0"/>
              <a:t>New York Hotel and Motel Trades Council, AFL-CIO contract section 70 and </a:t>
            </a:r>
          </a:p>
          <a:p>
            <a:r>
              <a:rPr lang="en-US" sz="1600" dirty="0"/>
              <a:t>Washington DC – Local 25.</a:t>
            </a:r>
          </a:p>
          <a:p>
            <a:r>
              <a:rPr lang="en-US" sz="1600" dirty="0"/>
              <a:t>mandated panic buttons for hotel workers.</a:t>
            </a:r>
            <a:endParaRPr lang="en-US" sz="1200" dirty="0"/>
          </a:p>
          <a:p>
            <a:endParaRPr lang="en-US" sz="1400" dirty="0"/>
          </a:p>
          <a:p>
            <a:r>
              <a:rPr lang="en-US" sz="1400" b="1" dirty="0"/>
              <a:t>MORE TO COME: </a:t>
            </a:r>
          </a:p>
          <a:p>
            <a:r>
              <a:rPr lang="en-US" sz="1400" dirty="0"/>
              <a:t>The union representing 14000 hotel workers </a:t>
            </a:r>
            <a:r>
              <a:rPr lang="en-US" sz="1400" b="1" dirty="0"/>
              <a:t>in</a:t>
            </a:r>
            <a:r>
              <a:rPr lang="en-US" sz="1400" dirty="0"/>
              <a:t> Las Vegas is now asking hotels </a:t>
            </a:r>
            <a:r>
              <a:rPr lang="en-US" sz="1400" b="1" dirty="0"/>
              <a:t>to</a:t>
            </a:r>
            <a:r>
              <a:rPr lang="en-US" sz="1400" dirty="0"/>
              <a:t> give every </a:t>
            </a:r>
            <a:r>
              <a:rPr lang="en-US" sz="1400" b="1" dirty="0"/>
              <a:t>housekeeper</a:t>
            </a:r>
            <a:r>
              <a:rPr lang="en-US" sz="1400" dirty="0"/>
              <a:t> a "</a:t>
            </a:r>
            <a:r>
              <a:rPr lang="en-US" sz="1400" b="1" dirty="0"/>
              <a:t>panic button</a:t>
            </a:r>
            <a:r>
              <a:rPr lang="en-US" sz="1400" dirty="0"/>
              <a:t>” </a:t>
            </a:r>
            <a:r>
              <a:rPr lang="en-US" sz="1400" b="1" dirty="0"/>
              <a:t>to</a:t>
            </a:r>
            <a:r>
              <a:rPr lang="en-US" sz="1400" dirty="0"/>
              <a:t> help prevent assaults on hotel staff, a spokeswoman for Culinary Workers Union Local 226.</a:t>
            </a:r>
          </a:p>
          <a:p>
            <a:endParaRPr lang="en-US" sz="1400" dirty="0"/>
          </a:p>
          <a:p>
            <a:r>
              <a:rPr lang="en-US" sz="1400" b="1" dirty="0"/>
              <a:t>California may require hotels to equip housekeepers with panic buttons</a:t>
            </a:r>
            <a:endParaRPr lang="en-US" sz="1400" dirty="0"/>
          </a:p>
          <a:p>
            <a:r>
              <a:rPr lang="en-US" sz="1400" dirty="0"/>
              <a:t>Piggybacking on the #</a:t>
            </a:r>
            <a:r>
              <a:rPr lang="en-US" sz="1400" dirty="0" err="1"/>
              <a:t>MeToo</a:t>
            </a:r>
            <a:r>
              <a:rPr lang="en-US" sz="1400" dirty="0"/>
              <a:t> movement, support is gaining momentum nationwide to protect hotel housekeepers from sexual harassment by guests, by requiring hotels to provide them with panic buttons.</a:t>
            </a:r>
          </a:p>
          <a:p>
            <a:r>
              <a:rPr lang="en-US" sz="1400" dirty="0"/>
              <a:t>In California, just such a bill (Assembly Bill 1761) was introduced on Jan. 4.</a:t>
            </a:r>
          </a:p>
          <a:p>
            <a:endParaRPr lang="en-US" sz="1400" dirty="0"/>
          </a:p>
          <a:p>
            <a:r>
              <a:rPr lang="en-US" sz="1400" dirty="0"/>
              <a:t>Miami - </a:t>
            </a:r>
            <a:r>
              <a:rPr lang="en-US" sz="1400" dirty="0">
                <a:hlinkClick r:id="rId2"/>
              </a:rPr>
              <a:t>http://www.miamiherald.com/news/business/article189442764.html</a:t>
            </a:r>
            <a:endParaRPr lang="en-US" sz="1400" dirty="0"/>
          </a:p>
          <a:p>
            <a:endParaRPr lang="en-US" sz="1400" dirty="0"/>
          </a:p>
        </p:txBody>
      </p:sp>
    </p:spTree>
    <p:extLst>
      <p:ext uri="{BB962C8B-B14F-4D97-AF65-F5344CB8AC3E}">
        <p14:creationId xmlns:p14="http://schemas.microsoft.com/office/powerpoint/2010/main" val="416066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31840</TotalTime>
  <Words>1446</Words>
  <Application>Microsoft Office PowerPoint</Application>
  <PresentationFormat>On-screen Show (4:3)</PresentationFormat>
  <Paragraphs>173</Paragraphs>
  <Slides>10</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Arial</vt:lpstr>
      <vt:lpstr>Calibri</vt:lpstr>
      <vt:lpstr>Calibri Light</vt:lpstr>
      <vt:lpstr>Garamond</vt:lpstr>
      <vt:lpstr>Helvetica</vt:lpstr>
      <vt:lpstr>Helvetica Light</vt:lpstr>
      <vt:lpstr>Verdana</vt:lpstr>
      <vt:lpstr>Custom Design</vt:lpstr>
      <vt:lpstr>1_Custom Design</vt:lpstr>
      <vt:lpstr>Enhancing Staff Safety with Location Awareness</vt:lpstr>
      <vt:lpstr>About AiRISTA Flow</vt:lpstr>
      <vt:lpstr>The impacts of staff safety</vt:lpstr>
      <vt:lpstr>Exploring solutions for specific situations</vt:lpstr>
      <vt:lpstr>Wearable Badge Tag: Airista Flow B4 and T5</vt:lpstr>
      <vt:lpstr>PowerPoint Presentation</vt:lpstr>
      <vt:lpstr>Location awareness– alerts and messaging</vt:lpstr>
      <vt:lpstr>Locations in RTLS Software</vt:lpstr>
      <vt:lpstr>Union and City Mandates</vt:lpstr>
      <vt:lpstr>Certified Partner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Storm Montunnas</dc:creator>
  <cp:lastModifiedBy>Sandy Lo</cp:lastModifiedBy>
  <cp:revision>59</cp:revision>
  <cp:lastPrinted>2018-04-09T23:01:30Z</cp:lastPrinted>
  <dcterms:created xsi:type="dcterms:W3CDTF">2016-03-30T20:29:10Z</dcterms:created>
  <dcterms:modified xsi:type="dcterms:W3CDTF">2019-05-02T18:08:14Z</dcterms:modified>
</cp:coreProperties>
</file>